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61" r:id="rId4"/>
    <p:sldId id="304" r:id="rId5"/>
    <p:sldId id="306" r:id="rId6"/>
    <p:sldId id="276" r:id="rId7"/>
    <p:sldId id="275" r:id="rId8"/>
    <p:sldId id="259" r:id="rId9"/>
    <p:sldId id="280" r:id="rId10"/>
    <p:sldId id="274" r:id="rId11"/>
    <p:sldId id="307" r:id="rId12"/>
    <p:sldId id="308" r:id="rId13"/>
    <p:sldId id="309" r:id="rId14"/>
    <p:sldId id="310" r:id="rId15"/>
    <p:sldId id="311" r:id="rId16"/>
    <p:sldId id="279" r:id="rId17"/>
    <p:sldId id="262" r:id="rId18"/>
    <p:sldId id="315" r:id="rId19"/>
    <p:sldId id="281" r:id="rId20"/>
    <p:sldId id="316" r:id="rId21"/>
    <p:sldId id="285" r:id="rId22"/>
    <p:sldId id="286" r:id="rId23"/>
    <p:sldId id="321" r:id="rId24"/>
    <p:sldId id="320" r:id="rId25"/>
    <p:sldId id="265" r:id="rId26"/>
    <p:sldId id="289" r:id="rId27"/>
    <p:sldId id="264" r:id="rId28"/>
    <p:sldId id="287" r:id="rId29"/>
    <p:sldId id="288" r:id="rId30"/>
    <p:sldId id="266" r:id="rId31"/>
    <p:sldId id="292" r:id="rId32"/>
    <p:sldId id="299" r:id="rId33"/>
    <p:sldId id="317" r:id="rId34"/>
    <p:sldId id="300" r:id="rId35"/>
    <p:sldId id="318" r:id="rId36"/>
    <p:sldId id="291" r:id="rId37"/>
    <p:sldId id="298" r:id="rId38"/>
    <p:sldId id="267" r:id="rId39"/>
    <p:sldId id="269" r:id="rId40"/>
    <p:sldId id="319" r:id="rId4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introduction" id="{0BEBCC74-8711-3E4B-A218-1DC9A1C8FD17}">
          <p14:sldIdLst>
            <p14:sldId id="256"/>
            <p14:sldId id="257"/>
            <p14:sldId id="261"/>
            <p14:sldId id="304"/>
            <p14:sldId id="306"/>
            <p14:sldId id="276"/>
            <p14:sldId id="275"/>
          </p14:sldIdLst>
        </p14:section>
        <p14:section name="GAN" id="{77EE9BB9-F5C0-3641-8C4D-821E606D1648}">
          <p14:sldIdLst>
            <p14:sldId id="259"/>
            <p14:sldId id="280"/>
            <p14:sldId id="274"/>
            <p14:sldId id="307"/>
            <p14:sldId id="308"/>
            <p14:sldId id="309"/>
            <p14:sldId id="310"/>
            <p14:sldId id="311"/>
          </p14:sldIdLst>
        </p14:section>
        <p14:section name="gan based ad" id="{F5C55424-9FE4-4141-908A-EBF68BADC632}">
          <p14:sldIdLst>
            <p14:sldId id="279"/>
            <p14:sldId id="262"/>
            <p14:sldId id="315"/>
            <p14:sldId id="281"/>
          </p14:sldIdLst>
        </p14:section>
        <p14:section name="proposed" id="{AE0820F4-57A9-EF42-ABD1-E745540B746C}">
          <p14:sldIdLst>
            <p14:sldId id="316"/>
            <p14:sldId id="285"/>
            <p14:sldId id="286"/>
            <p14:sldId id="321"/>
            <p14:sldId id="320"/>
            <p14:sldId id="265"/>
            <p14:sldId id="289"/>
            <p14:sldId id="264"/>
            <p14:sldId id="287"/>
            <p14:sldId id="288"/>
            <p14:sldId id="266"/>
          </p14:sldIdLst>
        </p14:section>
        <p14:section name="Experiments" id="{738DEC88-07A9-3F40-B46C-1174D43975AE}">
          <p14:sldIdLst>
            <p14:sldId id="292"/>
            <p14:sldId id="299"/>
            <p14:sldId id="317"/>
            <p14:sldId id="300"/>
            <p14:sldId id="318"/>
            <p14:sldId id="291"/>
            <p14:sldId id="298"/>
            <p14:sldId id="267"/>
            <p14:sldId id="269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65"/>
    <a:srgbClr val="EE0002"/>
    <a:srgbClr val="0001F9"/>
    <a:srgbClr val="00F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881"/>
    <p:restoredTop sz="77456"/>
  </p:normalViewPr>
  <p:slideViewPr>
    <p:cSldViewPr snapToGrid="0" snapToObjects="1">
      <p:cViewPr varScale="1">
        <p:scale>
          <a:sx n="109" d="100"/>
          <a:sy n="109" d="100"/>
        </p:scale>
        <p:origin x="13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0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4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6F30EC-B05E-D64E-AA02-8CD218FEC8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16F6E-3CDF-9A49-B282-A46861BD44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ED03A-5115-9045-9B10-ADB2BBB31DD6}" type="datetimeFigureOut">
              <a:rPr lang="en-GB" smtClean="0"/>
              <a:t>24/07/2019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37341-4BBD-174A-8598-CC39EAECD8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D6F5A-E575-A64B-89F8-B85BD7DD23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34FF9-AE0E-7D4C-B6C9-C1327686C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188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-693738" y="717550"/>
            <a:ext cx="4572001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3070374" y="717958"/>
            <a:ext cx="3554832" cy="6093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</a:t>
            </a:r>
            <a:r>
              <a:rPr lang="en-GB" sz="11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</a:t>
            </a: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my name is </a:t>
            </a:r>
            <a:r>
              <a:rPr lang="en-GB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Yiğit</a:t>
            </a: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Özgümüş</a:t>
            </a: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today I will be presenting you my thesis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GB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Adversarially</a:t>
            </a: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learned Anomaly Detection Using Generative Adversarial Networks”.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minimax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discriminator’s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308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disect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013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how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realistic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2650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main motivation behind studying </a:t>
            </a:r>
            <a:r>
              <a:rPr lang="en-US" dirty="0" err="1"/>
              <a:t>gan</a:t>
            </a:r>
            <a:r>
              <a:rPr lang="en-US" dirty="0"/>
              <a:t> for anomaly detection is that, once its trained,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Generator network implicitly learns to map from latent space of a known distribution to image space.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trained generator can then be used to </a:t>
            </a:r>
            <a:r>
              <a:rPr lang="en-US" dirty="0" err="1"/>
              <a:t>adversarially</a:t>
            </a:r>
            <a:r>
              <a:rPr lang="en-US" dirty="0"/>
              <a:t> learn the inverse mapping,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09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Like so.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by learning to generate similar images, Then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86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that is from image space to latent space.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bidirectional mapping is the same approach utilized in the reconstruction based anomaly detection methods.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combined mapping provides us a way to use GAN for anomaly detection.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239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Now I would like to give information about GAN based anomaly detection methods in literature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263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of GAN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literature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9628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Anogan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Drawback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maybe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100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BiGAN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ALAD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disadvantage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stabilization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consequently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affects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didn’t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485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characteristic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normality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Notion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beneficial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Considering these problems, we propose an improved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7093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That consist of a different GAN architecture to provide more stable training.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2 separate encoder networks to learn the latent representation of both image and its reconstruction.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886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bi-directional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BiGAN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705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861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Secondary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879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GAN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normal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7560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minimize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f_pt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penalize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117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GAN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35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7696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final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20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this thesis investigates is the anomaly detection in nanofibrous material production.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filaments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 of these anomalies are required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maintain a certain quality standard in production line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 to prevent waste of materials.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en-GB" sz="11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1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165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tr-TR" sz="11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b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100" b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b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b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346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Now I will present our experiment results 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21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scratch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First results compares the generator capacity of the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Generated images does not resemble our training data </a:t>
            </a:r>
            <a:r>
              <a:rPr lang="tr-TR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</a:t>
            </a:r>
            <a:r>
              <a:rPr lang="tr-TR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stabilization</a:t>
            </a:r>
            <a:r>
              <a:rPr lang="tr-TR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issues</a:t>
            </a:r>
            <a:endParaRPr lang="tr-TR" sz="11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143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These are the generation results of energy based GAN of our model. Our model presents more visually similar image generations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272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literature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004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And these are the reconstruction samples from our model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affects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518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ENCEBGAN model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considerably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96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These histograms shows the separation of normal and anomalous patches </a:t>
            </a:r>
            <a:r>
              <a:rPr lang="en-US" dirty="0" err="1"/>
              <a:t>w.r.t</a:t>
            </a:r>
            <a:r>
              <a:rPr lang="en-US" dirty="0"/>
              <a:t> to their assigned anomaly score.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41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Lastly, These are the results of our anomaly detection method on test images with pixelwise coloring.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2967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conclusion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 this thesis, we proposed a model to address the anomaly detection problem in nanofibrous material production.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We observe that GAN based anomaly detection shows a promise for this type of problem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Also, reconstruction quality of the GAN is the main factor that affects the performance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We speculate that Improving feature learning of the model by improving the generation quality of the GAN will prove to be more affective solution in the future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796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characteristics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İn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276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332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not.</a:t>
            </a:r>
          </a:p>
        </p:txBody>
      </p:sp>
    </p:spTree>
    <p:extLst>
      <p:ext uri="{BB962C8B-B14F-4D97-AF65-F5344CB8AC3E}">
        <p14:creationId xmlns:p14="http://schemas.microsoft.com/office/powerpoint/2010/main" val="183161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heavily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minimize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91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test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 data,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59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 this thesis we investigate GAN and their utilization in anomaly detection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98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breakthroughs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realistic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realistic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differentiating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072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99713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2794000" y="3429001"/>
            <a:ext cx="6034499" cy="130218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indent="457200"/>
            <a:r>
              <a:rPr lang="en-US" sz="2400" dirty="0" err="1">
                <a:solidFill>
                  <a:srgbClr val="003366"/>
                </a:solidFill>
                <a:latin typeface="Cambria" panose="02040503050406030204" pitchFamily="18" charset="0"/>
                <a:ea typeface="Batang" panose="02030600000101010101" pitchFamily="18" charset="-127"/>
                <a:cs typeface="Calibri" panose="020F0502020204030204" pitchFamily="34" charset="0"/>
              </a:rPr>
              <a:t>Adversarially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  <a:ea typeface="Batang" panose="02030600000101010101" pitchFamily="18" charset="-127"/>
                <a:cs typeface="Calibri" panose="020F0502020204030204" pitchFamily="34" charset="0"/>
              </a:rPr>
              <a:t> Learned Anomaly Detection </a:t>
            </a:r>
            <a:r>
              <a:rPr lang="en-US" sz="2400" dirty="0">
                <a:solidFill>
                  <a:srgbClr val="003265"/>
                </a:solidFill>
                <a:latin typeface="Cambria" panose="02040503050406030204" pitchFamily="18" charset="0"/>
                <a:ea typeface="Batang" panose="02030600000101010101" pitchFamily="18" charset="-127"/>
                <a:cs typeface="Calibri" panose="020F0502020204030204" pitchFamily="34" charset="0"/>
              </a:rPr>
              <a:t>using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  <a:ea typeface="Batang" panose="02030600000101010101" pitchFamily="18" charset="-127"/>
                <a:cs typeface="Calibri" panose="020F0502020204030204" pitchFamily="34" charset="0"/>
              </a:rPr>
              <a:t> Generative Adversarial Networks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  <a:ea typeface="Batang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5705857" y="5442581"/>
            <a:ext cx="3122641" cy="77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tr-TR" sz="1600" dirty="0" err="1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Candidate</a:t>
            </a:r>
            <a:r>
              <a:rPr lang="tr-TR" sz="1600" dirty="0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: Şemsi Yiğit </a:t>
            </a:r>
            <a:r>
              <a:rPr lang="tr-TR" sz="1600" dirty="0" err="1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Özgümüş</a:t>
            </a:r>
            <a:endParaRPr lang="tr-TR" sz="1600" dirty="0">
              <a:solidFill>
                <a:srgbClr val="003366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tr-TR" sz="1600" dirty="0" err="1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Supervisor</a:t>
            </a:r>
            <a:r>
              <a:rPr lang="tr-TR" sz="1600" dirty="0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: </a:t>
            </a:r>
            <a:r>
              <a:rPr lang="tr-TR" sz="1600" dirty="0" err="1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Giacomo</a:t>
            </a:r>
            <a:r>
              <a:rPr lang="tr-TR" sz="1600" dirty="0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tr-TR" sz="1600" dirty="0" err="1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Boracchi</a:t>
            </a:r>
            <a:endParaRPr sz="1600" dirty="0">
              <a:solidFill>
                <a:srgbClr val="003366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ctrTitle" idx="2"/>
          </p:nvPr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200" dirty="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</a:t>
            </a:r>
            <a:r>
              <a:rPr lang="en-US" sz="1200" dirty="0" err="1">
                <a:solidFill>
                  <a:srgbClr val="003366"/>
                </a:solidFill>
                <a:latin typeface="Cambria" panose="02040503050406030204" pitchFamily="18" charset="0"/>
              </a:rPr>
              <a:t>Şemsi</a:t>
            </a:r>
            <a:r>
              <a:rPr lang="en-US" sz="1200" dirty="0">
                <a:solidFill>
                  <a:srgbClr val="003366"/>
                </a:solidFill>
                <a:latin typeface="Cambria" panose="02040503050406030204" pitchFamily="18" charset="0"/>
              </a:rPr>
              <a:t> </a:t>
            </a:r>
            <a:r>
              <a:rPr lang="en-US" sz="1200" dirty="0" err="1">
                <a:solidFill>
                  <a:srgbClr val="003366"/>
                </a:solidFill>
                <a:latin typeface="Cambria" panose="02040503050406030204" pitchFamily="18" charset="0"/>
              </a:rPr>
              <a:t>Yiğit</a:t>
            </a:r>
            <a:r>
              <a:rPr lang="en-US" sz="1200" dirty="0">
                <a:solidFill>
                  <a:srgbClr val="003366"/>
                </a:solidFill>
                <a:latin typeface="Cambria" panose="02040503050406030204" pitchFamily="18" charset="0"/>
              </a:rPr>
              <a:t> </a:t>
            </a:r>
            <a:r>
              <a:rPr lang="en-US" sz="1200" dirty="0" err="1">
                <a:solidFill>
                  <a:srgbClr val="003366"/>
                </a:solidFill>
                <a:latin typeface="Cambria" panose="02040503050406030204" pitchFamily="18" charset="0"/>
              </a:rPr>
              <a:t>Özgümüş</a:t>
            </a:r>
            <a:endParaRPr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94350-E6EA-EB46-809C-17117DE69848}"/>
              </a:ext>
            </a:extLst>
          </p:cNvPr>
          <p:cNvSpPr txBox="1"/>
          <p:nvPr/>
        </p:nvSpPr>
        <p:spPr>
          <a:xfrm>
            <a:off x="3238799" y="222979"/>
            <a:ext cx="5589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School of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Industrial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and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Information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Engineering</a:t>
            </a:r>
            <a:endParaRPr lang="tr-TR" sz="1600" b="1">
              <a:solidFill>
                <a:srgbClr val="003265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7050E-A6C0-7248-9679-5782B6546C0F}"/>
              </a:ext>
            </a:extLst>
          </p:cNvPr>
          <p:cNvSpPr txBox="1"/>
          <p:nvPr/>
        </p:nvSpPr>
        <p:spPr>
          <a:xfrm>
            <a:off x="3264408" y="567655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Master of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Science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in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Computer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Science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and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Engineering</a:t>
            </a:r>
            <a:endParaRPr lang="tr-TR" sz="1600" b="1">
              <a:solidFill>
                <a:srgbClr val="003265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F6B80-2344-8F49-BBBF-51BE57AE52DA}"/>
              </a:ext>
            </a:extLst>
          </p:cNvPr>
          <p:cNvSpPr txBox="1"/>
          <p:nvPr/>
        </p:nvSpPr>
        <p:spPr>
          <a:xfrm>
            <a:off x="3238801" y="912331"/>
            <a:ext cx="5685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Academic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Year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2018 - 2019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531514-7522-CE43-9A26-D2CE2B25E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02" y="4916986"/>
            <a:ext cx="1566186" cy="154530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What is Generative Adversarial Network ?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2"/>
            <a:ext cx="8229600" cy="427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Training objective of GAN:</a:t>
            </a:r>
          </a:p>
          <a:p>
            <a:pPr marL="285750" indent="-285750" algn="just"/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3568E3-7D39-B24B-896A-D2B885A29BBD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8</a:t>
            </a:r>
          </a:p>
        </p:txBody>
      </p:sp>
      <p:pic>
        <p:nvPicPr>
          <p:cNvPr id="6" name="Picture 5" descr="A picture containing device, sky&#10;&#10;Description automatically generated">
            <a:extLst>
              <a:ext uri="{FF2B5EF4-FFF2-40B4-BE49-F238E27FC236}">
                <a16:creationId xmlns:a16="http://schemas.microsoft.com/office/drawing/2014/main" id="{E4809D31-3654-ED4B-AD66-6798EA544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979824"/>
            <a:ext cx="9144000" cy="3893574"/>
          </a:xfrm>
          <a:prstGeom prst="rect">
            <a:avLst/>
          </a:prstGeom>
        </p:spPr>
      </p:pic>
      <p:sp>
        <p:nvSpPr>
          <p:cNvPr id="13" name="Shape 46">
            <a:extLst>
              <a:ext uri="{FF2B5EF4-FFF2-40B4-BE49-F238E27FC236}">
                <a16:creationId xmlns:a16="http://schemas.microsoft.com/office/drawing/2014/main" id="{CD025DB3-70EC-7149-9F74-F497CA0CDF3E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414127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What is Generative Adversarial Network ?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4" name="Shape 52">
            <a:extLst>
              <a:ext uri="{FF2B5EF4-FFF2-40B4-BE49-F238E27FC236}">
                <a16:creationId xmlns:a16="http://schemas.microsoft.com/office/drawing/2014/main" id="{99EF984E-1231-984E-BBFA-44E8A03175FE}"/>
              </a:ext>
            </a:extLst>
          </p:cNvPr>
          <p:cNvSpPr txBox="1">
            <a:spLocks/>
          </p:cNvSpPr>
          <p:nvPr/>
        </p:nvSpPr>
        <p:spPr>
          <a:xfrm>
            <a:off x="402680" y="793951"/>
            <a:ext cx="8229600" cy="427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Perspective of Discriminator Network:</a:t>
            </a:r>
          </a:p>
          <a:p>
            <a:pPr marL="285750" indent="-285750" algn="just"/>
            <a:endParaRPr lang="en-US"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728798-0FCC-414E-9570-E4A900871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10" y="1335662"/>
            <a:ext cx="8374270" cy="391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7D882D-DBE2-6A43-84D0-943F2AC8AC29}"/>
              </a:ext>
            </a:extLst>
          </p:cNvPr>
          <p:cNvSpPr txBox="1"/>
          <p:nvPr/>
        </p:nvSpPr>
        <p:spPr>
          <a:xfrm>
            <a:off x="1715102" y="2139999"/>
            <a:ext cx="33978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mbria" panose="02040503050406030204" pitchFamily="18" charset="0"/>
              </a:rPr>
              <a:t>Real </a:t>
            </a:r>
            <a:r>
              <a:rPr lang="tr-TR" dirty="0" err="1">
                <a:latin typeface="Cambria" panose="02040503050406030204" pitchFamily="18" charset="0"/>
              </a:rPr>
              <a:t>samples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classified</a:t>
            </a:r>
            <a:r>
              <a:rPr lang="tr-TR" dirty="0">
                <a:latin typeface="Cambria" panose="02040503050406030204" pitchFamily="18" charset="0"/>
              </a:rPr>
              <a:t> as </a:t>
            </a:r>
            <a:r>
              <a:rPr lang="tr-TR" dirty="0" err="1">
                <a:latin typeface="Cambria" panose="02040503050406030204" pitchFamily="18" charset="0"/>
              </a:rPr>
              <a:t>being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real</a:t>
            </a:r>
            <a:endParaRPr lang="tr-TR" dirty="0">
              <a:latin typeface="Cambria" panose="02040503050406030204" pitchFamily="18" charset="0"/>
            </a:endParaRPr>
          </a:p>
          <a:p>
            <a:endParaRPr lang="tr-TR" dirty="0">
              <a:latin typeface="Cambria" panose="02040503050406030204" pitchFamily="18" charset="0"/>
            </a:endParaRPr>
          </a:p>
          <a:p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Discriminator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wants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maximize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this</a:t>
            </a:r>
            <a:endParaRPr lang="tr-TR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51909-D5F7-CF4B-8F44-0F509781C057}"/>
              </a:ext>
            </a:extLst>
          </p:cNvPr>
          <p:cNvSpPr txBox="1"/>
          <p:nvPr/>
        </p:nvSpPr>
        <p:spPr>
          <a:xfrm>
            <a:off x="5568509" y="2139999"/>
            <a:ext cx="3575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mbria" panose="02040503050406030204" pitchFamily="18" charset="0"/>
              </a:rPr>
              <a:t>Generated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samples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classified</a:t>
            </a:r>
            <a:r>
              <a:rPr lang="tr-TR" dirty="0">
                <a:latin typeface="Cambria" panose="02040503050406030204" pitchFamily="18" charset="0"/>
              </a:rPr>
              <a:t> as </a:t>
            </a:r>
            <a:r>
              <a:rPr lang="tr-TR" dirty="0" err="1">
                <a:latin typeface="Cambria" panose="02040503050406030204" pitchFamily="18" charset="0"/>
              </a:rPr>
              <a:t>being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fake</a:t>
            </a:r>
            <a:endParaRPr lang="tr-TR" dirty="0">
              <a:latin typeface="Cambria" panose="02040503050406030204" pitchFamily="18" charset="0"/>
            </a:endParaRPr>
          </a:p>
          <a:p>
            <a:endParaRPr lang="tr-TR" dirty="0">
              <a:latin typeface="Cambria" panose="02040503050406030204" pitchFamily="18" charset="0"/>
            </a:endParaRPr>
          </a:p>
          <a:p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Discriminator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wants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minimize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this</a:t>
            </a:r>
            <a:endParaRPr lang="tr-TR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5F2DF59-90A2-CB4D-9F87-B71A81C86F05}"/>
              </a:ext>
            </a:extLst>
          </p:cNvPr>
          <p:cNvSpPr/>
          <p:nvPr/>
        </p:nvSpPr>
        <p:spPr>
          <a:xfrm rot="16200000">
            <a:off x="4248146" y="1318876"/>
            <a:ext cx="262689" cy="105155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543F45D-5CA3-A24D-AB69-0A754706C1AF}"/>
              </a:ext>
            </a:extLst>
          </p:cNvPr>
          <p:cNvSpPr/>
          <p:nvPr/>
        </p:nvSpPr>
        <p:spPr>
          <a:xfrm rot="16200000">
            <a:off x="7962414" y="1311256"/>
            <a:ext cx="288179" cy="1051557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959C798-34BC-204F-8F7A-3108503F8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493" y="2829608"/>
            <a:ext cx="7327557" cy="38308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33FBCD-8992-6E4A-B4B1-00722DFB93F6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9</a:t>
            </a:r>
          </a:p>
        </p:txBody>
      </p:sp>
      <p:sp>
        <p:nvSpPr>
          <p:cNvPr id="22" name="Shape 46">
            <a:extLst>
              <a:ext uri="{FF2B5EF4-FFF2-40B4-BE49-F238E27FC236}">
                <a16:creationId xmlns:a16="http://schemas.microsoft.com/office/drawing/2014/main" id="{38F5E505-630B-274D-AE85-ED444C10C40B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4072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B99DA04-9DBE-7040-BACC-156177CD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71" y="2833088"/>
            <a:ext cx="7339914" cy="370582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What is Generative Adversarial Network ?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4" name="Shape 52">
            <a:extLst>
              <a:ext uri="{FF2B5EF4-FFF2-40B4-BE49-F238E27FC236}">
                <a16:creationId xmlns:a16="http://schemas.microsoft.com/office/drawing/2014/main" id="{2ADA9D74-2C64-6E48-9F9D-B310F43EA2CC}"/>
              </a:ext>
            </a:extLst>
          </p:cNvPr>
          <p:cNvSpPr txBox="1">
            <a:spLocks/>
          </p:cNvSpPr>
          <p:nvPr/>
        </p:nvSpPr>
        <p:spPr>
          <a:xfrm>
            <a:off x="365610" y="793951"/>
            <a:ext cx="8229600" cy="427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Perspective of Generator Network:</a:t>
            </a:r>
          </a:p>
          <a:p>
            <a:pPr marL="285750" indent="-285750" algn="just"/>
            <a:endParaRPr lang="en-US"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7DB86D2-E443-F94A-8F32-4702AD615FAE}"/>
              </a:ext>
            </a:extLst>
          </p:cNvPr>
          <p:cNvSpPr/>
          <p:nvPr/>
        </p:nvSpPr>
        <p:spPr>
          <a:xfrm rot="16200000">
            <a:off x="5476358" y="1194156"/>
            <a:ext cx="359721" cy="113046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A48236-5D1E-9A43-BD9B-BABAFD2C2D59}"/>
              </a:ext>
            </a:extLst>
          </p:cNvPr>
          <p:cNvSpPr txBox="1"/>
          <p:nvPr/>
        </p:nvSpPr>
        <p:spPr>
          <a:xfrm>
            <a:off x="5369845" y="1983374"/>
            <a:ext cx="33978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mbria" panose="02040503050406030204" pitchFamily="18" charset="0"/>
              </a:rPr>
              <a:t>How </a:t>
            </a:r>
            <a:r>
              <a:rPr lang="tr-TR" dirty="0" err="1">
                <a:latin typeface="Cambria" panose="02040503050406030204" pitchFamily="18" charset="0"/>
              </a:rPr>
              <a:t>realistic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are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the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generated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samples</a:t>
            </a:r>
            <a:r>
              <a:rPr lang="tr-TR" dirty="0">
                <a:latin typeface="Cambria" panose="02040503050406030204" pitchFamily="18" charset="0"/>
              </a:rPr>
              <a:t> ?</a:t>
            </a:r>
          </a:p>
          <a:p>
            <a:endParaRPr lang="tr-TR" dirty="0">
              <a:latin typeface="Cambria" panose="02040503050406030204" pitchFamily="18" charset="0"/>
            </a:endParaRPr>
          </a:p>
          <a:p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Generator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wants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maximize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this</a:t>
            </a:r>
            <a:endParaRPr lang="tr-TR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DD6A2-A51C-F44D-A84A-1986FBF29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17" y="1251118"/>
            <a:ext cx="5368830" cy="40385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33474C2-B7C4-D246-8B21-E7855D5595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52" y="2746093"/>
            <a:ext cx="2547143" cy="22545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C24717-B6C2-7E4D-8CE1-EB4BD2680E26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10</a:t>
            </a:r>
          </a:p>
        </p:txBody>
      </p:sp>
      <p:sp>
        <p:nvSpPr>
          <p:cNvPr id="18" name="Shape 46">
            <a:extLst>
              <a:ext uri="{FF2B5EF4-FFF2-40B4-BE49-F238E27FC236}">
                <a16:creationId xmlns:a16="http://schemas.microsoft.com/office/drawing/2014/main" id="{F7720C7D-B4D6-1C40-A715-13A839CC5F54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37692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mbria" panose="02040503050406030204" pitchFamily="18" charset="0"/>
              </a:rPr>
              <a:t>Motivation Behind Using GAN for Anomaly Detection</a:t>
            </a:r>
            <a:endParaRPr sz="20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6052" y="5970299"/>
            <a:ext cx="8311896" cy="363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buNone/>
            </a:pPr>
            <a:endParaRPr sz="22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C000A8D-1952-0542-BA9F-122DB052E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403" y="1174437"/>
            <a:ext cx="2547143" cy="225456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F7CBDF0-17FB-D34F-B212-3938827FA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44925"/>
            <a:ext cx="9144000" cy="4968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9125FB-8EC0-914D-89E6-73BED689C304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11</a:t>
            </a:r>
          </a:p>
        </p:txBody>
      </p:sp>
      <p:sp>
        <p:nvSpPr>
          <p:cNvPr id="15" name="Shape 46">
            <a:extLst>
              <a:ext uri="{FF2B5EF4-FFF2-40B4-BE49-F238E27FC236}">
                <a16:creationId xmlns:a16="http://schemas.microsoft.com/office/drawing/2014/main" id="{834490CF-AC4E-9A4C-8CD3-4423857A9C42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83316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mbria" panose="02040503050406030204" pitchFamily="18" charset="0"/>
              </a:rPr>
              <a:t>Motivation Behind Using GAN for Anomaly Detection</a:t>
            </a:r>
            <a:endParaRPr sz="20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6052" y="5970299"/>
            <a:ext cx="8311896" cy="363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buNone/>
            </a:pPr>
            <a:endParaRPr sz="22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C000A8D-1952-0542-BA9F-122DB052E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403" y="1174437"/>
            <a:ext cx="2547143" cy="2254565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CFAE1083-6B08-9140-82D2-F054A276EC07}"/>
              </a:ext>
            </a:extLst>
          </p:cNvPr>
          <p:cNvSpPr/>
          <p:nvPr/>
        </p:nvSpPr>
        <p:spPr>
          <a:xfrm>
            <a:off x="7546403" y="1668164"/>
            <a:ext cx="1594020" cy="1488989"/>
          </a:xfrm>
          <a:prstGeom prst="frame">
            <a:avLst>
              <a:gd name="adj1" fmla="val 2542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B6387EC-CA4F-4E4E-BB26-917E245F3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44925"/>
            <a:ext cx="9144000" cy="4968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A4C026-C3D5-4F44-97AB-70430225A430}"/>
              </a:ext>
            </a:extLst>
          </p:cNvPr>
          <p:cNvSpPr txBox="1"/>
          <p:nvPr/>
        </p:nvSpPr>
        <p:spPr>
          <a:xfrm>
            <a:off x="0" y="6582378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12</a:t>
            </a:r>
          </a:p>
        </p:txBody>
      </p:sp>
      <p:sp>
        <p:nvSpPr>
          <p:cNvPr id="17" name="Shape 46">
            <a:extLst>
              <a:ext uri="{FF2B5EF4-FFF2-40B4-BE49-F238E27FC236}">
                <a16:creationId xmlns:a16="http://schemas.microsoft.com/office/drawing/2014/main" id="{2BCC8575-1EF7-E34F-8161-BF1E99704755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782963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mbria" panose="02040503050406030204" pitchFamily="18" charset="0"/>
              </a:rPr>
              <a:t>Motivation Behind Using GAN for Anomaly Detection</a:t>
            </a:r>
            <a:endParaRPr sz="20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6052" y="5970299"/>
            <a:ext cx="8311896" cy="363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buNone/>
            </a:pPr>
            <a:endParaRPr sz="22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C000A8D-1952-0542-BA9F-122DB052E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2" y="1174436"/>
            <a:ext cx="2547143" cy="225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7BA53-9AFF-C840-AAC1-7F3235A489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44925"/>
            <a:ext cx="9144000" cy="4968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DCDD0E-EB3F-604D-A028-4DF39F0D7619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12</a:t>
            </a:r>
          </a:p>
        </p:txBody>
      </p:sp>
      <p:sp>
        <p:nvSpPr>
          <p:cNvPr id="15" name="Shape 46">
            <a:extLst>
              <a:ext uri="{FF2B5EF4-FFF2-40B4-BE49-F238E27FC236}">
                <a16:creationId xmlns:a16="http://schemas.microsoft.com/office/drawing/2014/main" id="{2F64A400-0F93-F94E-99FC-A0B7C4B191A5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0635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600" dirty="0">
                <a:solidFill>
                  <a:srgbClr val="003366"/>
                </a:solidFill>
                <a:latin typeface="Cambria" panose="02040503050406030204" pitchFamily="18" charset="0"/>
              </a:rPr>
              <a:t>GAN Based Anomaly Detection Models</a:t>
            </a:r>
            <a:endParaRPr sz="36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CFCA6CF-0093-8C40-9719-AE5AC87BB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72220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GAN Based Anomaly Detection Models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11570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GAN training + latent representation learning</a:t>
            </a:r>
          </a:p>
          <a:p>
            <a:pPr lvl="2">
              <a:buNone/>
            </a:pPr>
            <a:endParaRPr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678849-3947-CF4F-A561-A27F1DC2AC15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13</a:t>
            </a:r>
          </a:p>
        </p:txBody>
      </p:sp>
      <p:sp>
        <p:nvSpPr>
          <p:cNvPr id="12" name="Shape 46">
            <a:extLst>
              <a:ext uri="{FF2B5EF4-FFF2-40B4-BE49-F238E27FC236}">
                <a16:creationId xmlns:a16="http://schemas.microsoft.com/office/drawing/2014/main" id="{7E5B0F8E-5388-5D45-A773-ED7D78183F42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808410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GAN Based Anomaly Detection Models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11570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GAN training + latent representation learning</a:t>
            </a:r>
          </a:p>
          <a:p>
            <a:pPr marL="998537" indent="-457200" algn="just">
              <a:buFont typeface="+mj-lt"/>
              <a:buAutoNum type="arabicPeriod"/>
            </a:pP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1800" baseline="30000" dirty="0">
                <a:solidFill>
                  <a:srgbClr val="003366"/>
                </a:solidFill>
                <a:latin typeface="Cambria" panose="02040503050406030204" pitchFamily="18" charset="0"/>
              </a:rPr>
              <a:t>*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Learning inverse mapping with optimization problem</a:t>
            </a:r>
          </a:p>
          <a:p>
            <a:pPr lvl="2">
              <a:buNone/>
            </a:pPr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29BD-4A91-F445-925C-66E3F24DA5C0}"/>
              </a:ext>
            </a:extLst>
          </p:cNvPr>
          <p:cNvSpPr txBox="1"/>
          <p:nvPr/>
        </p:nvSpPr>
        <p:spPr>
          <a:xfrm>
            <a:off x="34790" y="6349710"/>
            <a:ext cx="8965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/>
              <a:t>* </a:t>
            </a:r>
            <a:r>
              <a:rPr lang="tr-TR" sz="800" dirty="0"/>
              <a:t>Thomas </a:t>
            </a:r>
            <a:r>
              <a:rPr lang="tr-TR" sz="800" dirty="0" err="1"/>
              <a:t>Schlegl</a:t>
            </a:r>
            <a:r>
              <a:rPr lang="tr-TR" sz="800" dirty="0"/>
              <a:t> et al. “</a:t>
            </a:r>
            <a:r>
              <a:rPr lang="tr-TR" sz="800" dirty="0" err="1"/>
              <a:t>Unsupervised</a:t>
            </a:r>
            <a:r>
              <a:rPr lang="tr-TR" sz="800" dirty="0"/>
              <a:t> </a:t>
            </a:r>
            <a:r>
              <a:rPr lang="tr-TR" sz="800" dirty="0" err="1"/>
              <a:t>Anomaly</a:t>
            </a:r>
            <a:r>
              <a:rPr lang="tr-TR" sz="800" dirty="0"/>
              <a:t> </a:t>
            </a:r>
            <a:r>
              <a:rPr lang="tr-TR" sz="800" dirty="0" err="1"/>
              <a:t>Detection</a:t>
            </a:r>
            <a:r>
              <a:rPr lang="tr-TR" sz="800" dirty="0"/>
              <a:t> </a:t>
            </a:r>
            <a:r>
              <a:rPr lang="tr-TR" sz="800" dirty="0" err="1"/>
              <a:t>with</a:t>
            </a:r>
            <a:r>
              <a:rPr lang="tr-TR" sz="800" dirty="0"/>
              <a:t> Gen- </a:t>
            </a:r>
            <a:r>
              <a:rPr lang="tr-TR" sz="800" dirty="0" err="1"/>
              <a:t>erative</a:t>
            </a:r>
            <a:r>
              <a:rPr lang="tr-TR" sz="800" dirty="0"/>
              <a:t> </a:t>
            </a:r>
            <a:r>
              <a:rPr lang="tr-TR" sz="800" dirty="0" err="1"/>
              <a:t>Adversarial</a:t>
            </a:r>
            <a:r>
              <a:rPr lang="tr-TR" sz="800" dirty="0"/>
              <a:t> Networks </a:t>
            </a:r>
            <a:r>
              <a:rPr lang="tr-TR" sz="800" dirty="0" err="1"/>
              <a:t>to</a:t>
            </a:r>
            <a:r>
              <a:rPr lang="tr-TR" sz="800" dirty="0"/>
              <a:t> Guide Marker </a:t>
            </a:r>
            <a:r>
              <a:rPr lang="tr-TR" sz="800" dirty="0" err="1"/>
              <a:t>Discovery</a:t>
            </a:r>
            <a:r>
              <a:rPr lang="tr-TR" sz="800" dirty="0"/>
              <a:t>”. </a:t>
            </a:r>
            <a:r>
              <a:rPr lang="tr-TR" sz="800" dirty="0" err="1"/>
              <a:t>In</a:t>
            </a:r>
            <a:r>
              <a:rPr lang="tr-TR" sz="800" dirty="0"/>
              <a:t>: </a:t>
            </a:r>
            <a:r>
              <a:rPr lang="tr-TR" sz="800" i="1" dirty="0"/>
              <a:t>IPMI</a:t>
            </a:r>
            <a:r>
              <a:rPr lang="tr-TR" sz="800" dirty="0"/>
              <a:t>. 2017. </a:t>
            </a:r>
          </a:p>
          <a:p>
            <a:endParaRPr lang="en-GB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78849-3947-CF4F-A561-A27F1DC2AC15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975B0-EB06-E04E-9C7B-F146ED8123DB}"/>
              </a:ext>
            </a:extLst>
          </p:cNvPr>
          <p:cNvSpPr txBox="1"/>
          <p:nvPr/>
        </p:nvSpPr>
        <p:spPr>
          <a:xfrm>
            <a:off x="2771084" y="5775600"/>
            <a:ext cx="407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latin typeface="Cambria" panose="02040503050406030204" pitchFamily="18" charset="0"/>
              </a:rPr>
              <a:t>Slow testing performance</a:t>
            </a:r>
          </a:p>
        </p:txBody>
      </p:sp>
      <p:sp>
        <p:nvSpPr>
          <p:cNvPr id="15" name="Shape 46">
            <a:extLst>
              <a:ext uri="{FF2B5EF4-FFF2-40B4-BE49-F238E27FC236}">
                <a16:creationId xmlns:a16="http://schemas.microsoft.com/office/drawing/2014/main" id="{B6DC8BB4-25EC-D04A-A45F-4237F32710AF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BAD18-14DA-AA44-8D19-87BF7CE81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97548"/>
            <a:ext cx="9144000" cy="436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095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GAN Based Anomaly Detection Models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1401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GAN training + latent representation learning</a:t>
            </a:r>
          </a:p>
          <a:p>
            <a:pPr marL="998537" indent="-457200" algn="just">
              <a:buFont typeface="+mj-lt"/>
              <a:buAutoNum type="arabicPeriod"/>
            </a:pP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Learning inverse mapping with optimization problem</a:t>
            </a:r>
          </a:p>
          <a:p>
            <a:pPr marL="998537" indent="-457200" algn="just">
              <a:buFont typeface="+mj-lt"/>
              <a:buAutoNum type="arabicPeriod"/>
            </a:pP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BiGAN</a:t>
            </a:r>
            <a:r>
              <a:rPr lang="en-US" sz="1800" baseline="30000" dirty="0">
                <a:solidFill>
                  <a:srgbClr val="003366"/>
                </a:solidFill>
                <a:latin typeface="Cambria" panose="02040503050406030204" pitchFamily="18" charset="0"/>
              </a:rPr>
              <a:t>1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, ALAD</a:t>
            </a:r>
            <a:r>
              <a:rPr lang="en-US" sz="1800" baseline="30000" dirty="0">
                <a:solidFill>
                  <a:srgbClr val="003366"/>
                </a:solidFill>
                <a:latin typeface="Cambria" panose="02040503050406030204" pitchFamily="18" charset="0"/>
              </a:rPr>
              <a:t>2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Adversarial feature learning using Encoder network</a:t>
            </a:r>
            <a:endParaRPr lang="en-US" sz="1800" dirty="0">
              <a:solidFill>
                <a:srgbClr val="003265"/>
              </a:solidFill>
              <a:latin typeface="Cambria" panose="02040503050406030204" pitchFamily="18" charset="0"/>
            </a:endParaRPr>
          </a:p>
          <a:p>
            <a:pPr lvl="2">
              <a:buNone/>
            </a:pPr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30286C-EE73-184F-8077-A7FD9E4B8C55}"/>
              </a:ext>
            </a:extLst>
          </p:cNvPr>
          <p:cNvSpPr/>
          <p:nvPr/>
        </p:nvSpPr>
        <p:spPr>
          <a:xfrm>
            <a:off x="82450" y="6214104"/>
            <a:ext cx="8298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800" b="1" dirty="0"/>
              <a:t>1 -</a:t>
            </a:r>
            <a:r>
              <a:rPr lang="tr-TR" sz="800" dirty="0" err="1"/>
              <a:t>Jeff</a:t>
            </a:r>
            <a:r>
              <a:rPr lang="tr-TR" sz="800" dirty="0"/>
              <a:t> </a:t>
            </a:r>
            <a:r>
              <a:rPr lang="tr-TR" sz="800" dirty="0" err="1"/>
              <a:t>Donahue</a:t>
            </a:r>
            <a:r>
              <a:rPr lang="tr-TR" sz="800" dirty="0"/>
              <a:t>, </a:t>
            </a:r>
            <a:r>
              <a:rPr lang="tr-TR" sz="800" dirty="0" err="1"/>
              <a:t>Philipp</a:t>
            </a:r>
            <a:r>
              <a:rPr lang="tr-TR" sz="800" dirty="0"/>
              <a:t> </a:t>
            </a:r>
            <a:r>
              <a:rPr lang="tr-TR" sz="800" dirty="0" err="1"/>
              <a:t>Krähenbühl</a:t>
            </a:r>
            <a:r>
              <a:rPr lang="tr-TR" sz="800" dirty="0"/>
              <a:t>, </a:t>
            </a:r>
            <a:r>
              <a:rPr lang="tr-TR" sz="800" dirty="0" err="1"/>
              <a:t>and</a:t>
            </a:r>
            <a:r>
              <a:rPr lang="tr-TR" sz="800" dirty="0"/>
              <a:t> </a:t>
            </a:r>
            <a:r>
              <a:rPr lang="tr-TR" sz="800" dirty="0" err="1"/>
              <a:t>Trevor</a:t>
            </a:r>
            <a:r>
              <a:rPr lang="tr-TR" sz="800" dirty="0"/>
              <a:t> </a:t>
            </a:r>
            <a:r>
              <a:rPr lang="tr-TR" sz="800" dirty="0" err="1"/>
              <a:t>Darrell</a:t>
            </a:r>
            <a:r>
              <a:rPr lang="tr-TR" sz="800" dirty="0"/>
              <a:t>. “</a:t>
            </a:r>
            <a:r>
              <a:rPr lang="tr-TR" sz="800" dirty="0" err="1"/>
              <a:t>Adversarial</a:t>
            </a:r>
            <a:r>
              <a:rPr lang="tr-TR" sz="800" dirty="0"/>
              <a:t> </a:t>
            </a:r>
            <a:r>
              <a:rPr lang="tr-TR" sz="800" dirty="0" err="1"/>
              <a:t>Feature</a:t>
            </a:r>
            <a:r>
              <a:rPr lang="tr-TR" sz="800" dirty="0"/>
              <a:t> Learning”. </a:t>
            </a:r>
            <a:r>
              <a:rPr lang="tr-TR" sz="800" dirty="0" err="1"/>
              <a:t>In</a:t>
            </a:r>
            <a:r>
              <a:rPr lang="tr-TR" sz="800" dirty="0"/>
              <a:t>: </a:t>
            </a:r>
            <a:r>
              <a:rPr lang="tr-TR" sz="800" i="1" dirty="0" err="1"/>
              <a:t>CoRR</a:t>
            </a:r>
            <a:r>
              <a:rPr lang="tr-TR" sz="800" i="1" dirty="0"/>
              <a:t> </a:t>
            </a:r>
            <a:r>
              <a:rPr lang="tr-TR" sz="800" dirty="0" err="1"/>
              <a:t>abs</a:t>
            </a:r>
            <a:r>
              <a:rPr lang="tr-TR" sz="800" dirty="0"/>
              <a:t>/1605.09782 (2017). </a:t>
            </a:r>
            <a:endParaRPr lang="tr-TR" sz="800" b="1" dirty="0"/>
          </a:p>
          <a:p>
            <a:r>
              <a:rPr lang="tr-TR" sz="800" b="1" dirty="0"/>
              <a:t>2 - </a:t>
            </a:r>
            <a:r>
              <a:rPr lang="tr-TR" sz="800" dirty="0" err="1"/>
              <a:t>Houssam</a:t>
            </a:r>
            <a:r>
              <a:rPr lang="tr-TR" sz="800" dirty="0"/>
              <a:t> </a:t>
            </a:r>
            <a:r>
              <a:rPr lang="tr-TR" sz="800" dirty="0" err="1"/>
              <a:t>Zenati</a:t>
            </a:r>
            <a:r>
              <a:rPr lang="tr-TR" sz="800" dirty="0"/>
              <a:t> et al. “</a:t>
            </a:r>
            <a:r>
              <a:rPr lang="tr-TR" sz="800" dirty="0" err="1"/>
              <a:t>Adversarially</a:t>
            </a:r>
            <a:r>
              <a:rPr lang="tr-TR" sz="800" dirty="0"/>
              <a:t> </a:t>
            </a:r>
            <a:r>
              <a:rPr lang="tr-TR" sz="800" dirty="0" err="1"/>
              <a:t>Learned</a:t>
            </a:r>
            <a:r>
              <a:rPr lang="tr-TR" sz="800" dirty="0"/>
              <a:t> </a:t>
            </a:r>
            <a:r>
              <a:rPr lang="tr-TR" sz="800" dirty="0" err="1"/>
              <a:t>Anomaly</a:t>
            </a:r>
            <a:r>
              <a:rPr lang="tr-TR" sz="800" dirty="0"/>
              <a:t> </a:t>
            </a:r>
            <a:r>
              <a:rPr lang="tr-TR" sz="800" dirty="0" err="1"/>
              <a:t>Detection</a:t>
            </a:r>
            <a:r>
              <a:rPr lang="tr-TR" sz="800" dirty="0"/>
              <a:t>”. </a:t>
            </a:r>
            <a:r>
              <a:rPr lang="tr-TR" sz="800" dirty="0" err="1"/>
              <a:t>In</a:t>
            </a:r>
            <a:r>
              <a:rPr lang="tr-TR" sz="800" dirty="0"/>
              <a:t>: </a:t>
            </a:r>
            <a:r>
              <a:rPr lang="tr-TR" sz="800" i="1" dirty="0" err="1"/>
              <a:t>CoRR</a:t>
            </a:r>
            <a:r>
              <a:rPr lang="tr-TR" sz="800" i="1" dirty="0"/>
              <a:t> </a:t>
            </a:r>
            <a:r>
              <a:rPr lang="tr-TR" sz="800" dirty="0" err="1"/>
              <a:t>abs</a:t>
            </a:r>
            <a:r>
              <a:rPr lang="tr-TR" sz="800" dirty="0"/>
              <a:t>/1812.02288 (2018). </a:t>
            </a:r>
            <a:r>
              <a:rPr lang="tr-TR" sz="800" dirty="0" err="1"/>
              <a:t>arXiv</a:t>
            </a:r>
            <a:r>
              <a:rPr lang="tr-TR" sz="800" dirty="0"/>
              <a:t>: 1812.02288. </a:t>
            </a:r>
            <a:r>
              <a:rPr lang="tr-TR" sz="800" dirty="0" err="1"/>
              <a:t>url</a:t>
            </a:r>
            <a:r>
              <a:rPr lang="tr-TR" sz="800" dirty="0"/>
              <a:t>: http: //</a:t>
            </a:r>
            <a:r>
              <a:rPr lang="tr-TR" sz="800" dirty="0" err="1"/>
              <a:t>arxiv.org</a:t>
            </a:r>
            <a:r>
              <a:rPr lang="tr-TR" sz="800" dirty="0"/>
              <a:t>/</a:t>
            </a:r>
            <a:r>
              <a:rPr lang="tr-TR" sz="800" dirty="0" err="1"/>
              <a:t>abs</a:t>
            </a:r>
            <a:r>
              <a:rPr lang="tr-TR" sz="800" dirty="0"/>
              <a:t>/1812.02288. </a:t>
            </a:r>
          </a:p>
          <a:p>
            <a:endParaRPr lang="tr-T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9C92E-7770-4345-BB15-70CF78D66417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46CE1-F4D8-CD4C-9BC1-D06D7929C942}"/>
              </a:ext>
            </a:extLst>
          </p:cNvPr>
          <p:cNvSpPr txBox="1"/>
          <p:nvPr/>
        </p:nvSpPr>
        <p:spPr>
          <a:xfrm>
            <a:off x="2196427" y="5793228"/>
            <a:ext cx="527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latin typeface="Cambria" panose="02040503050406030204" pitchFamily="18" charset="0"/>
              </a:rPr>
              <a:t>Convergence &amp; Stabilization problems</a:t>
            </a:r>
          </a:p>
        </p:txBody>
      </p:sp>
      <p:sp>
        <p:nvSpPr>
          <p:cNvPr id="15" name="Shape 46">
            <a:extLst>
              <a:ext uri="{FF2B5EF4-FFF2-40B4-BE49-F238E27FC236}">
                <a16:creationId xmlns:a16="http://schemas.microsoft.com/office/drawing/2014/main" id="{885CD62E-655D-744B-AFC2-D84B2BC651AF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ACC0A-F739-6D43-A1E5-5A24CB73D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834" y="1348437"/>
            <a:ext cx="6748466" cy="47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938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2400" dirty="0">
                <a:solidFill>
                  <a:srgbClr val="003366"/>
                </a:solidFill>
                <a:latin typeface="+mj-lt"/>
              </a:rPr>
              <a:t>What is Anomaly Detection ?</a:t>
            </a:r>
            <a:endParaRPr sz="2400" dirty="0">
              <a:solidFill>
                <a:srgbClr val="003366"/>
              </a:solidFill>
              <a:latin typeface="+mj-lt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215307" y="875778"/>
            <a:ext cx="6568395" cy="127812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tr-TR" sz="2000" err="1">
                <a:solidFill>
                  <a:srgbClr val="003265"/>
                </a:solidFill>
                <a:latin typeface="+mj-lt"/>
              </a:rPr>
              <a:t>Samples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that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don’t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follow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the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characteristic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behaviors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of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the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defined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notion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of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normality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</a:p>
          <a:p>
            <a:pPr marL="342900" indent="-342900" algn="just"/>
            <a:endParaRPr sz="2000">
              <a:solidFill>
                <a:srgbClr val="003265"/>
              </a:solidFill>
              <a:latin typeface="+mj-lt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CFAF6-9C43-C843-B5D8-D0CF099E4367}"/>
              </a:ext>
            </a:extLst>
          </p:cNvPr>
          <p:cNvSpPr txBox="1"/>
          <p:nvPr/>
        </p:nvSpPr>
        <p:spPr>
          <a:xfrm>
            <a:off x="215307" y="1975627"/>
            <a:ext cx="2420319" cy="1881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rgbClr val="003265"/>
                </a:solidFill>
                <a:latin typeface="Cambria" panose="02040503050406030204" pitchFamily="18" charset="0"/>
              </a:rPr>
              <a:t>Cyber</a:t>
            </a:r>
            <a:r>
              <a:rPr lang="tr-TR" sz="2000" dirty="0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2000" dirty="0" err="1">
                <a:solidFill>
                  <a:srgbClr val="003265"/>
                </a:solidFill>
                <a:latin typeface="Cambria" panose="02040503050406030204" pitchFamily="18" charset="0"/>
              </a:rPr>
              <a:t>security</a:t>
            </a:r>
            <a:endParaRPr lang="tr-TR" sz="2000" dirty="0">
              <a:solidFill>
                <a:srgbClr val="003265"/>
              </a:solidFill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3265"/>
                </a:solidFill>
                <a:latin typeface="Cambria" panose="02040503050406030204" pitchFamily="18" charset="0"/>
              </a:rPr>
              <a:t>Finance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3265"/>
                </a:solidFill>
                <a:latin typeface="Cambria" panose="02040503050406030204" pitchFamily="18" charset="0"/>
              </a:rPr>
              <a:t>Healthcare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rgbClr val="003265"/>
                </a:solidFill>
                <a:latin typeface="Cambria" panose="02040503050406030204" pitchFamily="18" charset="0"/>
              </a:rPr>
              <a:t>Manufacturing</a:t>
            </a:r>
            <a:endParaRPr lang="tr-TR" sz="2000" dirty="0">
              <a:solidFill>
                <a:srgbClr val="003265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509518A-AD97-4B4A-AF71-35F982ECB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987" y="1764794"/>
            <a:ext cx="5903708" cy="39358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B9A004-6854-414E-92D6-C45B8FC99083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D48FF353-D648-0340-9C0C-80660FE04517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600" dirty="0">
                <a:solidFill>
                  <a:srgbClr val="003366"/>
                </a:solidFill>
                <a:latin typeface="Cambria" panose="02040503050406030204" pitchFamily="18" charset="0"/>
              </a:rPr>
              <a:t>Proposed Model</a:t>
            </a:r>
            <a:br>
              <a:rPr lang="en-US" sz="3600" dirty="0">
                <a:solidFill>
                  <a:srgbClr val="003366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003366"/>
                </a:solidFill>
                <a:latin typeface="Cambria" panose="02040503050406030204" pitchFamily="18" charset="0"/>
              </a:rPr>
              <a:t>(SENCEBGAN)</a:t>
            </a:r>
            <a:endParaRPr sz="36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7B5288-5B24-CC48-A367-8F216F7A73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23680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Proposed Model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200" dirty="0">
                <a:solidFill>
                  <a:srgbClr val="003366"/>
                </a:solidFill>
                <a:latin typeface="Cambria" panose="02040503050406030204" pitchFamily="18" charset="0"/>
              </a:rPr>
              <a:t>Energy Based GAN for more stable training</a:t>
            </a:r>
          </a:p>
          <a:p>
            <a:pPr marL="342900" indent="-342900" algn="just"/>
            <a:r>
              <a:rPr lang="en-US" sz="2200" dirty="0">
                <a:solidFill>
                  <a:srgbClr val="003366"/>
                </a:solidFill>
                <a:latin typeface="Cambria" panose="02040503050406030204" pitchFamily="18" charset="0"/>
              </a:rPr>
              <a:t>Encoder networks for latent representations of inputs and their reconstructions.</a:t>
            </a:r>
          </a:p>
          <a:p>
            <a:pPr marL="342900" indent="-342900" algn="just"/>
            <a:r>
              <a:rPr lang="en-US" sz="2200" dirty="0">
                <a:solidFill>
                  <a:srgbClr val="003366"/>
                </a:solidFill>
                <a:latin typeface="Cambria" panose="02040503050406030204" pitchFamily="18" charset="0"/>
              </a:rPr>
              <a:t>Separate training to ensure convergence</a:t>
            </a:r>
          </a:p>
          <a:p>
            <a:pPr marL="342900" indent="-342900" algn="just"/>
            <a:endParaRPr sz="2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E981B9-B53F-6944-9CDD-5BD3661B9C7C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16</a:t>
            </a:r>
          </a:p>
        </p:txBody>
      </p:sp>
      <p:sp>
        <p:nvSpPr>
          <p:cNvPr id="12" name="Shape 46">
            <a:extLst>
              <a:ext uri="{FF2B5EF4-FFF2-40B4-BE49-F238E27FC236}">
                <a16:creationId xmlns:a16="http://schemas.microsoft.com/office/drawing/2014/main" id="{6E19FD5F-25AC-CC4E-A8E7-4E5A95695563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758170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Proposed Model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Energy Based GAN for more stable training</a:t>
            </a:r>
          </a:p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Encoder networks for latent representations of inputs and their reconstructions.</a:t>
            </a:r>
          </a:p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Sequential training to ensure convergence</a:t>
            </a:r>
          </a:p>
          <a:p>
            <a:pPr marL="342900" indent="-342900" algn="just"/>
            <a:endParaRPr sz="22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04D868-0EA0-BB49-8B45-FFE9BF3F8CF5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17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5D1F07A2-5DEC-BA4D-8817-776F3F1ED753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83CDBF-3C87-FD49-B333-BFDC7F3170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2461675"/>
            <a:ext cx="9144000" cy="41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76265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Proposed Model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Energy Based GAN for more stable training</a:t>
            </a:r>
          </a:p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Encoder networks for latent representations of inputs and their reconstructions.</a:t>
            </a:r>
          </a:p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Sequential training to ensure convergence</a:t>
            </a:r>
          </a:p>
          <a:p>
            <a:pPr marL="342900" indent="-342900" algn="just"/>
            <a:endParaRPr sz="22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04D868-0EA0-BB49-8B45-FFE9BF3F8CF5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18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5D1F07A2-5DEC-BA4D-8817-776F3F1ED753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5B2150-F4DE-C949-BDA5-071CA68B7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57127"/>
            <a:ext cx="9144000" cy="41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42600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Proposed Model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Energy Based GAN for more stable training</a:t>
            </a:r>
          </a:p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Encoder networks for latent representations of inputs and their reconstructions.</a:t>
            </a:r>
          </a:p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Sequential training to ensure convergence</a:t>
            </a:r>
          </a:p>
          <a:p>
            <a:pPr marL="342900" indent="-342900" algn="just"/>
            <a:endParaRPr sz="22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04D868-0EA0-BB49-8B45-FFE9BF3F8CF5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19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5D1F07A2-5DEC-BA4D-8817-776F3F1ED753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8EBF23-47FE-6341-91BD-BB249C132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57128"/>
            <a:ext cx="9144000" cy="41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6502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Energy Based Generative Adversarial Network</a:t>
            </a:r>
            <a:r>
              <a:rPr lang="en-US" sz="2400" baseline="30000" dirty="0">
                <a:solidFill>
                  <a:srgbClr val="003366"/>
                </a:solidFill>
                <a:latin typeface="Cambria" panose="02040503050406030204" pitchFamily="18" charset="0"/>
              </a:rPr>
              <a:t>*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258014" y="5416903"/>
            <a:ext cx="8229600" cy="9623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000" dirty="0">
                <a:solidFill>
                  <a:srgbClr val="003366"/>
                </a:solidFill>
                <a:latin typeface="+mn-lt"/>
              </a:rPr>
              <a:t>Discriminator Network becomes autoencoder network</a:t>
            </a:r>
          </a:p>
          <a:p>
            <a:pPr marL="342900" indent="-342900" algn="just"/>
            <a:r>
              <a:rPr lang="en-US" sz="2000" dirty="0">
                <a:solidFill>
                  <a:srgbClr val="003366"/>
                </a:solidFill>
                <a:latin typeface="+mn-lt"/>
              </a:rPr>
              <a:t>Energy is the Reconstruction error</a:t>
            </a:r>
            <a:endParaRPr sz="2000" dirty="0">
              <a:solidFill>
                <a:srgbClr val="003366"/>
              </a:solidFill>
              <a:latin typeface="+mn-lt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DF50D-8E8B-0D43-9647-F81AAF364C19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20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B06A8526-AECA-E840-B404-C4BD75ECC1B0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A0C64-C523-054B-9805-8FEFD1102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722" y="728012"/>
            <a:ext cx="6342184" cy="3982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34C38-0593-4A4F-9279-50378C8EE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1747" y="5070878"/>
            <a:ext cx="3700504" cy="3022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D89B76-0208-6B4D-B33D-682C965DBA02}"/>
              </a:ext>
            </a:extLst>
          </p:cNvPr>
          <p:cNvSpPr/>
          <p:nvPr/>
        </p:nvSpPr>
        <p:spPr>
          <a:xfrm>
            <a:off x="45373" y="6355783"/>
            <a:ext cx="82980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800" dirty="0"/>
              <a:t>* </a:t>
            </a:r>
            <a:r>
              <a:rPr lang="tr-TR" sz="800" dirty="0" err="1"/>
              <a:t>Junbo</a:t>
            </a:r>
            <a:r>
              <a:rPr lang="tr-TR" sz="800" dirty="0"/>
              <a:t> </a:t>
            </a:r>
            <a:r>
              <a:rPr lang="tr-TR" sz="800" dirty="0" err="1"/>
              <a:t>Jake</a:t>
            </a:r>
            <a:r>
              <a:rPr lang="tr-TR" sz="800" dirty="0"/>
              <a:t> </a:t>
            </a:r>
            <a:r>
              <a:rPr lang="tr-TR" sz="800" dirty="0" err="1"/>
              <a:t>Zhao</a:t>
            </a:r>
            <a:r>
              <a:rPr lang="tr-TR" sz="800" dirty="0"/>
              <a:t>, </a:t>
            </a:r>
            <a:r>
              <a:rPr lang="tr-TR" sz="800" dirty="0" err="1"/>
              <a:t>Michaël</a:t>
            </a:r>
            <a:r>
              <a:rPr lang="tr-TR" sz="800" dirty="0"/>
              <a:t> </a:t>
            </a:r>
            <a:r>
              <a:rPr lang="tr-TR" sz="800" dirty="0" err="1"/>
              <a:t>Mathieu</a:t>
            </a:r>
            <a:r>
              <a:rPr lang="tr-TR" sz="800" dirty="0"/>
              <a:t>, </a:t>
            </a:r>
            <a:r>
              <a:rPr lang="tr-TR" sz="800" dirty="0" err="1"/>
              <a:t>and</a:t>
            </a:r>
            <a:r>
              <a:rPr lang="tr-TR" sz="800" dirty="0"/>
              <a:t> </a:t>
            </a:r>
            <a:r>
              <a:rPr lang="tr-TR" sz="800" dirty="0" err="1"/>
              <a:t>Yann</a:t>
            </a:r>
            <a:r>
              <a:rPr lang="tr-TR" sz="800" dirty="0"/>
              <a:t> </a:t>
            </a:r>
            <a:r>
              <a:rPr lang="tr-TR" sz="800" dirty="0" err="1"/>
              <a:t>LeCun</a:t>
            </a:r>
            <a:r>
              <a:rPr lang="tr-TR" sz="800" dirty="0"/>
              <a:t>. “</a:t>
            </a:r>
            <a:r>
              <a:rPr lang="tr-TR" sz="800" dirty="0" err="1"/>
              <a:t>Energy-based</a:t>
            </a:r>
            <a:r>
              <a:rPr lang="tr-TR" sz="800" dirty="0"/>
              <a:t> </a:t>
            </a:r>
            <a:r>
              <a:rPr lang="tr-TR" sz="800" dirty="0" err="1"/>
              <a:t>Generative</a:t>
            </a:r>
            <a:r>
              <a:rPr lang="tr-TR" sz="800" dirty="0"/>
              <a:t> </a:t>
            </a:r>
            <a:r>
              <a:rPr lang="tr-TR" sz="800" dirty="0" err="1"/>
              <a:t>Adversarial</a:t>
            </a:r>
            <a:r>
              <a:rPr lang="tr-TR" sz="800" dirty="0"/>
              <a:t> Network”. </a:t>
            </a:r>
            <a:r>
              <a:rPr lang="tr-TR" sz="800" dirty="0" err="1"/>
              <a:t>In</a:t>
            </a:r>
            <a:r>
              <a:rPr lang="tr-TR" sz="800" dirty="0"/>
              <a:t>: </a:t>
            </a:r>
            <a:r>
              <a:rPr lang="tr-TR" sz="800" dirty="0" err="1"/>
              <a:t>CoRR</a:t>
            </a:r>
            <a:r>
              <a:rPr lang="tr-TR" sz="800" dirty="0"/>
              <a:t> </a:t>
            </a:r>
            <a:r>
              <a:rPr lang="tr-TR" sz="800" dirty="0" err="1"/>
              <a:t>abs</a:t>
            </a:r>
            <a:r>
              <a:rPr lang="tr-TR" sz="800" dirty="0"/>
              <a:t>/1609.03126 (2016).</a:t>
            </a:r>
          </a:p>
        </p:txBody>
      </p:sp>
    </p:spTree>
    <p:extLst>
      <p:ext uri="{BB962C8B-B14F-4D97-AF65-F5344CB8AC3E}">
        <p14:creationId xmlns:p14="http://schemas.microsoft.com/office/powerpoint/2010/main" val="3212828967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Adversarial Training of EBGAN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82449" y="953318"/>
            <a:ext cx="3926843" cy="32394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+mn-lt"/>
              </a:rPr>
              <a:t>All loss functions trained to be minimized</a:t>
            </a:r>
          </a:p>
          <a:p>
            <a:pPr marL="342900" indent="-342900" algn="just"/>
            <a:endParaRPr lang="en-US" sz="1800" dirty="0">
              <a:solidFill>
                <a:srgbClr val="003366"/>
              </a:solidFill>
              <a:latin typeface="+mn-lt"/>
            </a:endParaRP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+mn-lt"/>
              </a:rPr>
              <a:t>Energy based value function based on margin loss</a:t>
            </a:r>
          </a:p>
          <a:p>
            <a:pPr marL="342900" indent="-342900" algn="just"/>
            <a:endParaRPr lang="en-US" sz="1800" dirty="0">
              <a:solidFill>
                <a:srgbClr val="003366"/>
              </a:solidFill>
              <a:latin typeface="+mn-lt"/>
            </a:endParaRP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+mn-lt"/>
              </a:rPr>
              <a:t>Margin m defines a higher energy band for generated images</a:t>
            </a:r>
          </a:p>
          <a:p>
            <a:pPr marL="342900" indent="-342900" algn="just"/>
            <a:endParaRPr lang="en-US" sz="1800" dirty="0">
              <a:solidFill>
                <a:srgbClr val="003366"/>
              </a:solidFill>
              <a:latin typeface="+mn-lt"/>
            </a:endParaRP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+mn-lt"/>
              </a:rPr>
              <a:t>Pulling away term helps generator to diversify the generated samples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43F1E68-05DD-AB45-ABF3-247AA619A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341" y="2644284"/>
            <a:ext cx="4484818" cy="75082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18EFA7D-2722-C140-9D62-5F26664B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96" y="4576330"/>
            <a:ext cx="3848309" cy="165113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B4B33E-3495-DA4B-BA8D-C2231A0B4398}"/>
              </a:ext>
            </a:extLst>
          </p:cNvPr>
          <p:cNvCxnSpPr>
            <a:cxnSpLocks/>
          </p:cNvCxnSpPr>
          <p:nvPr/>
        </p:nvCxnSpPr>
        <p:spPr>
          <a:xfrm flipV="1">
            <a:off x="6668750" y="3462895"/>
            <a:ext cx="1" cy="66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10C392-E9EF-6D47-868B-80DD042C91CF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21</a:t>
            </a:r>
          </a:p>
        </p:txBody>
      </p:sp>
      <p:sp>
        <p:nvSpPr>
          <p:cNvPr id="16" name="Shape 46">
            <a:extLst>
              <a:ext uri="{FF2B5EF4-FFF2-40B4-BE49-F238E27FC236}">
                <a16:creationId xmlns:a16="http://schemas.microsoft.com/office/drawing/2014/main" id="{10B5D671-E5F2-8840-8038-275236C56C5D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08D2F-3098-B945-B97A-E1B751734CF5}"/>
              </a:ext>
            </a:extLst>
          </p:cNvPr>
          <p:cNvSpPr txBox="1"/>
          <p:nvPr/>
        </p:nvSpPr>
        <p:spPr>
          <a:xfrm>
            <a:off x="5437828" y="4192725"/>
            <a:ext cx="2461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" panose="02040503050406030204" pitchFamily="18" charset="0"/>
              </a:rPr>
              <a:t>Latent representation pair </a:t>
            </a:r>
            <a:r>
              <a:rPr lang="en-GB" b="1" dirty="0">
                <a:latin typeface="Cambria" panose="02040503050406030204" pitchFamily="18" charset="0"/>
              </a:rPr>
              <a:t>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C52534-7E8B-2640-A644-C3F361B71C6C}"/>
              </a:ext>
            </a:extLst>
          </p:cNvPr>
          <p:cNvCxnSpPr>
            <a:cxnSpLocks/>
          </p:cNvCxnSpPr>
          <p:nvPr/>
        </p:nvCxnSpPr>
        <p:spPr>
          <a:xfrm flipV="1">
            <a:off x="6668751" y="4534826"/>
            <a:ext cx="0" cy="3872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tar in the background&#10;&#10;Description automatically generated">
            <a:extLst>
              <a:ext uri="{FF2B5EF4-FFF2-40B4-BE49-F238E27FC236}">
                <a16:creationId xmlns:a16="http://schemas.microsoft.com/office/drawing/2014/main" id="{0A63A8D1-899A-F740-B865-839AC920A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0434" y="1463060"/>
            <a:ext cx="4640725" cy="75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25482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Training of the Model – Stage 1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4900" y="721024"/>
            <a:ext cx="8229600" cy="55996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2000">
                <a:solidFill>
                  <a:srgbClr val="003366"/>
                </a:solidFill>
                <a:latin typeface="Cambria" panose="02040503050406030204" pitchFamily="18" charset="0"/>
              </a:rPr>
              <a:t>Initial stage is energy based GAN training</a:t>
            </a:r>
            <a:endParaRPr sz="20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04681-3B79-154B-9D05-1B600C965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" y="1279366"/>
            <a:ext cx="9144000" cy="5290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E7CDBA-C1D2-EF4F-BB5C-6A9F2298A0C2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22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D6901E19-6A71-7A47-933A-D98FA71697E4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99A3CD-F1DD-E04F-84F7-7A337B8EC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524" y="796143"/>
            <a:ext cx="1873312" cy="8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11091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Training of the Model – Stage 2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2"/>
            <a:ext cx="8229600" cy="54638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2000">
                <a:solidFill>
                  <a:srgbClr val="003366"/>
                </a:solidFill>
                <a:latin typeface="Cambria" panose="02040503050406030204" pitchFamily="18" charset="0"/>
              </a:rPr>
              <a:t>Generator Encoder training for bi directional mapping</a:t>
            </a:r>
            <a:endParaRPr sz="20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4116EF-20F6-084A-94A9-14882CF1F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1" y="1274535"/>
            <a:ext cx="9144000" cy="5290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80D3D8-F3BC-8246-9FCD-B4A3A6DEA775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23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C7D37A1E-E40A-9940-A5D2-8E8DE9C26DFA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5CFB0-DFE2-4346-A543-7C644623AA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5115" y="813356"/>
            <a:ext cx="2016369" cy="90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49437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Training of the Model – Stage 3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134" y="734470"/>
            <a:ext cx="8229600" cy="54638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20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Encoder training for L.R. of reconstructions</a:t>
            </a:r>
            <a:endParaRPr sz="20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476AF4-4BDA-F547-8CDB-124F8E829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4533"/>
            <a:ext cx="9144000" cy="5290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CDF7B9-0367-924A-8622-07A821048653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24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C87D308B-8977-9D49-ACF8-12B90080628D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AE4322-D563-3C4B-8859-8FE53903A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803253"/>
            <a:ext cx="1885035" cy="8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16603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Problem focus of This Thesis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67990" y="793951"/>
            <a:ext cx="8318810" cy="189638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Nanofibrous material production monitoring</a:t>
            </a: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Detection of defective regions occurred in the production process due to external factors</a:t>
            </a: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Detection of anomalies are required to monitor quality of batches and to prevent waste </a:t>
            </a:r>
          </a:p>
          <a:p>
            <a:pPr marL="342900" indent="-342900" algn="just"/>
            <a:endParaRPr lang="en-US"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EBB26-2A07-D549-A338-EFC6AA6B9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1" y="2730560"/>
            <a:ext cx="4430747" cy="2915583"/>
          </a:xfrm>
          <a:prstGeom prst="rect">
            <a:avLst/>
          </a:prstGeom>
        </p:spPr>
      </p:pic>
      <p:pic>
        <p:nvPicPr>
          <p:cNvPr id="6" name="Picture 5" descr="A close up of a metal fence&#10;&#10;Description automatically generated">
            <a:extLst>
              <a:ext uri="{FF2B5EF4-FFF2-40B4-BE49-F238E27FC236}">
                <a16:creationId xmlns:a16="http://schemas.microsoft.com/office/drawing/2014/main" id="{FC43AC2F-8DB8-CA48-B207-5900C8F5C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288" y="2690334"/>
            <a:ext cx="4323925" cy="29558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D360CE-CF07-1645-989E-8F9CB0F50EEA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</a:t>
            </a:r>
          </a:p>
        </p:txBody>
      </p:sp>
      <p:sp>
        <p:nvSpPr>
          <p:cNvPr id="14" name="Shape 46">
            <a:extLst>
              <a:ext uri="{FF2B5EF4-FFF2-40B4-BE49-F238E27FC236}">
                <a16:creationId xmlns:a16="http://schemas.microsoft.com/office/drawing/2014/main" id="{48BE460D-F6AC-3142-86BA-217E0C370C77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261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mbria" panose="02040503050406030204" pitchFamily="18" charset="0"/>
              </a:rPr>
              <a:t>Anomaly Detection of Proposed Model ( SENCEBGAN)</a:t>
            </a:r>
            <a:endParaRPr sz="20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225910" y="6207328"/>
            <a:ext cx="8450132" cy="2867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buNone/>
            </a:pPr>
            <a:endParaRPr sz="22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D1AF54-BD5C-2544-8CAA-F23DCED85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54827"/>
            <a:ext cx="9144000" cy="46417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5C8F16-09AE-4243-86D0-11C5FB42E994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25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8DE92471-8B82-A74B-BED4-6966FC357BB0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80862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600" dirty="0">
                <a:solidFill>
                  <a:srgbClr val="003366"/>
                </a:solidFill>
                <a:latin typeface="+mj-lt"/>
              </a:rPr>
              <a:t>Experiments &amp; Results</a:t>
            </a:r>
            <a:endParaRPr sz="3600" dirty="0">
              <a:solidFill>
                <a:srgbClr val="003366"/>
              </a:solidFill>
              <a:latin typeface="+mj-lt"/>
            </a:endParaRP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35E79E19-A6C8-3E43-8DFC-6A03E0C51D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30539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Generator Image Generation Comparison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3432C47D-7D6E-CD42-9EBF-09867491F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54" y="850113"/>
            <a:ext cx="7837758" cy="2034523"/>
          </a:xfrm>
          <a:prstGeom prst="rect">
            <a:avLst/>
          </a:prstGeom>
        </p:spPr>
      </p:pic>
      <p:sp>
        <p:nvSpPr>
          <p:cNvPr id="13" name="Shape 52">
            <a:extLst>
              <a:ext uri="{FF2B5EF4-FFF2-40B4-BE49-F238E27FC236}">
                <a16:creationId xmlns:a16="http://schemas.microsoft.com/office/drawing/2014/main" id="{35E79E19-A6C8-3E43-8DFC-6A03E0C51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6388" y="2884634"/>
            <a:ext cx="8229600" cy="56894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Generated samples from </a:t>
            </a:r>
            <a:r>
              <a:rPr lang="en-US" sz="24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, </a:t>
            </a:r>
            <a:r>
              <a:rPr lang="en-US" sz="2400" dirty="0" err="1">
                <a:solidFill>
                  <a:srgbClr val="003366"/>
                </a:solidFill>
                <a:latin typeface="Cambria" panose="02040503050406030204" pitchFamily="18" charset="0"/>
              </a:rPr>
              <a:t>BiGAN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 and ALAD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26595-911C-DF4E-A833-DB21483AD00C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26</a:t>
            </a:r>
          </a:p>
        </p:txBody>
      </p:sp>
      <p:sp>
        <p:nvSpPr>
          <p:cNvPr id="14" name="Shape 46">
            <a:extLst>
              <a:ext uri="{FF2B5EF4-FFF2-40B4-BE49-F238E27FC236}">
                <a16:creationId xmlns:a16="http://schemas.microsoft.com/office/drawing/2014/main" id="{3E442EAC-346F-8E43-B045-3CF73CA011C2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37550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Generator Image Generation Comparison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3432C47D-7D6E-CD42-9EBF-09867491F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54" y="850113"/>
            <a:ext cx="7837758" cy="2034523"/>
          </a:xfrm>
          <a:prstGeom prst="rect">
            <a:avLst/>
          </a:prstGeom>
        </p:spPr>
      </p:pic>
      <p:sp>
        <p:nvSpPr>
          <p:cNvPr id="13" name="Shape 52">
            <a:extLst>
              <a:ext uri="{FF2B5EF4-FFF2-40B4-BE49-F238E27FC236}">
                <a16:creationId xmlns:a16="http://schemas.microsoft.com/office/drawing/2014/main" id="{35E79E19-A6C8-3E43-8DFC-6A03E0C51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6388" y="2884634"/>
            <a:ext cx="8229600" cy="56894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Generated samples from </a:t>
            </a:r>
            <a:r>
              <a:rPr lang="en-US" sz="24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, </a:t>
            </a:r>
            <a:r>
              <a:rPr lang="en-US" sz="2400" dirty="0" err="1">
                <a:solidFill>
                  <a:srgbClr val="003366"/>
                </a:solidFill>
                <a:latin typeface="Cambria" panose="02040503050406030204" pitchFamily="18" charset="0"/>
              </a:rPr>
              <a:t>BiGAN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 and ALAD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Picture 11" descr="A picture containing photo, animal, outdoor, mammal&#10;&#10;Description automatically generated">
            <a:extLst>
              <a:ext uri="{FF2B5EF4-FFF2-40B4-BE49-F238E27FC236}">
                <a16:creationId xmlns:a16="http://schemas.microsoft.com/office/drawing/2014/main" id="{39893E8E-18CD-FB45-98F1-CCE4FBB1F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01" y="3453576"/>
            <a:ext cx="7837758" cy="1876978"/>
          </a:xfrm>
          <a:prstGeom prst="rect">
            <a:avLst/>
          </a:prstGeom>
        </p:spPr>
      </p:pic>
      <p:sp>
        <p:nvSpPr>
          <p:cNvPr id="14" name="Shape 52">
            <a:extLst>
              <a:ext uri="{FF2B5EF4-FFF2-40B4-BE49-F238E27FC236}">
                <a16:creationId xmlns:a16="http://schemas.microsoft.com/office/drawing/2014/main" id="{CCCF71C7-766A-4147-8421-7DEC53F7D203}"/>
              </a:ext>
            </a:extLst>
          </p:cNvPr>
          <p:cNvSpPr txBox="1">
            <a:spLocks/>
          </p:cNvSpPr>
          <p:nvPr/>
        </p:nvSpPr>
        <p:spPr>
          <a:xfrm>
            <a:off x="649854" y="5341723"/>
            <a:ext cx="8229600" cy="568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Generated samples from proposed model (SENCEBGAN)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E84C2B-7222-B043-96CD-4B0F4D1FD26E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27</a:t>
            </a:r>
          </a:p>
        </p:txBody>
      </p:sp>
      <p:sp>
        <p:nvSpPr>
          <p:cNvPr id="16" name="Shape 46">
            <a:extLst>
              <a:ext uri="{FF2B5EF4-FFF2-40B4-BE49-F238E27FC236}">
                <a16:creationId xmlns:a16="http://schemas.microsoft.com/office/drawing/2014/main" id="{EB1101AE-E985-9549-BACA-5245F572DAA6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046223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Quality Comparison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5" name="Shape 52">
            <a:extLst>
              <a:ext uri="{FF2B5EF4-FFF2-40B4-BE49-F238E27FC236}">
                <a16:creationId xmlns:a16="http://schemas.microsoft.com/office/drawing/2014/main" id="{86286739-C79B-BF4B-A13E-31777F61ED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5975" y="5838873"/>
            <a:ext cx="3463929" cy="56894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samples from </a:t>
            </a: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, </a:t>
            </a: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BiGAN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and ALAD</a:t>
            </a:r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17ACA-80D2-FC4B-8A8D-13C82C8D7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1025102" y="2641228"/>
            <a:ext cx="4900862" cy="122223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AF14430-2F2A-2F43-9F5C-96F89704E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47766" y="2654145"/>
            <a:ext cx="4900858" cy="1222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0CE8AF-0548-2940-B7DC-7EEDEB6A413C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28</a:t>
            </a:r>
          </a:p>
        </p:txBody>
      </p:sp>
      <p:sp>
        <p:nvSpPr>
          <p:cNvPr id="14" name="Shape 46">
            <a:extLst>
              <a:ext uri="{FF2B5EF4-FFF2-40B4-BE49-F238E27FC236}">
                <a16:creationId xmlns:a16="http://schemas.microsoft.com/office/drawing/2014/main" id="{4A484B8C-CD25-2A43-B1B4-8B337805EB0D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908459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Quality Comparison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5" name="Shape 52">
            <a:extLst>
              <a:ext uri="{FF2B5EF4-FFF2-40B4-BE49-F238E27FC236}">
                <a16:creationId xmlns:a16="http://schemas.microsoft.com/office/drawing/2014/main" id="{86286739-C79B-BF4B-A13E-31777F61ED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5975" y="5838873"/>
            <a:ext cx="3463929" cy="56894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samples from </a:t>
            </a: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, </a:t>
            </a: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BiGAN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and ALAD</a:t>
            </a:r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17ACA-80D2-FC4B-8A8D-13C82C8D7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1025102" y="2641228"/>
            <a:ext cx="4900862" cy="122223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AF14430-2F2A-2F43-9F5C-96F89704E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47766" y="2654145"/>
            <a:ext cx="4900858" cy="1222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29CA2-17D0-2B4D-93A4-5B615BDDC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2893606" y="2632859"/>
            <a:ext cx="4900859" cy="1254132"/>
          </a:xfrm>
          <a:prstGeom prst="rect">
            <a:avLst/>
          </a:prstGeom>
        </p:spPr>
      </p:pic>
      <p:pic>
        <p:nvPicPr>
          <p:cNvPr id="14" name="Picture 13" descr="A blurry photo of a dog&#10;&#10;Description automatically generated">
            <a:extLst>
              <a:ext uri="{FF2B5EF4-FFF2-40B4-BE49-F238E27FC236}">
                <a16:creationId xmlns:a16="http://schemas.microsoft.com/office/drawing/2014/main" id="{181E6369-1131-374C-8C79-07AEFA2D3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925855" y="2625222"/>
            <a:ext cx="4886325" cy="1250413"/>
          </a:xfrm>
          <a:prstGeom prst="rect">
            <a:avLst/>
          </a:prstGeom>
        </p:spPr>
      </p:pic>
      <p:sp>
        <p:nvSpPr>
          <p:cNvPr id="16" name="Shape 52">
            <a:extLst>
              <a:ext uri="{FF2B5EF4-FFF2-40B4-BE49-F238E27FC236}">
                <a16:creationId xmlns:a16="http://schemas.microsoft.com/office/drawing/2014/main" id="{B45C8822-2BA0-A84D-99ED-0C2E1BBA89D4}"/>
              </a:ext>
            </a:extLst>
          </p:cNvPr>
          <p:cNvSpPr txBox="1">
            <a:spLocks/>
          </p:cNvSpPr>
          <p:nvPr/>
        </p:nvSpPr>
        <p:spPr>
          <a:xfrm>
            <a:off x="4239137" y="5847936"/>
            <a:ext cx="3845497" cy="568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samples from proposed model (SENCEBGAN)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97283-79E4-C149-96E2-67098BB75674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29</a:t>
            </a:r>
          </a:p>
        </p:txBody>
      </p:sp>
      <p:sp>
        <p:nvSpPr>
          <p:cNvPr id="18" name="Shape 46">
            <a:extLst>
              <a:ext uri="{FF2B5EF4-FFF2-40B4-BE49-F238E27FC236}">
                <a16:creationId xmlns:a16="http://schemas.microsoft.com/office/drawing/2014/main" id="{B965DAA6-56F6-164A-AD5B-1D3A5FC8ACAD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26766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+mj-lt"/>
              </a:rPr>
              <a:t>Performance Comparison</a:t>
            </a:r>
            <a:endParaRPr sz="2400" dirty="0">
              <a:solidFill>
                <a:srgbClr val="003366"/>
              </a:solidFill>
              <a:latin typeface="+mj-lt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BB5AE2-E4E5-A445-A87D-8AD0848DB7B1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A15FC8-4FAB-164F-B444-BE41101DC4C1}"/>
              </a:ext>
            </a:extLst>
          </p:cNvPr>
          <p:cNvSpPr txBox="1"/>
          <p:nvPr/>
        </p:nvSpPr>
        <p:spPr>
          <a:xfrm>
            <a:off x="691549" y="4493941"/>
            <a:ext cx="7651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3265"/>
                </a:solidFill>
                <a:latin typeface="Cambria" panose="02040503050406030204" pitchFamily="18" charset="0"/>
              </a:rPr>
              <a:t>ENCEBGAN</a:t>
            </a:r>
            <a:r>
              <a:rPr lang="en-GB" sz="2000" dirty="0">
                <a:solidFill>
                  <a:srgbClr val="003265"/>
                </a:solidFill>
                <a:latin typeface="Cambria" panose="02040503050406030204" pitchFamily="18" charset="0"/>
              </a:rPr>
              <a:t> : Second encoder not trained, anomaly score based on image and 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3265"/>
                </a:solidFill>
                <a:latin typeface="Cambria" panose="02040503050406030204" pitchFamily="18" charset="0"/>
              </a:rPr>
              <a:t>SENCEBGAN</a:t>
            </a:r>
            <a:r>
              <a:rPr lang="en-GB" sz="2000" dirty="0">
                <a:solidFill>
                  <a:srgbClr val="003265"/>
                </a:solidFill>
                <a:latin typeface="Cambria" panose="02040503050406030204" pitchFamily="18" charset="0"/>
              </a:rPr>
              <a:t> : Latent representation based anomaly score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7BC38F-5EDC-0243-914E-D2D56618A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72" y="940241"/>
            <a:ext cx="8275442" cy="2611793"/>
          </a:xfrm>
          <a:prstGeom prst="rect">
            <a:avLst/>
          </a:prstGeom>
        </p:spPr>
      </p:pic>
      <p:sp>
        <p:nvSpPr>
          <p:cNvPr id="13" name="Shape 46">
            <a:extLst>
              <a:ext uri="{FF2B5EF4-FFF2-40B4-BE49-F238E27FC236}">
                <a16:creationId xmlns:a16="http://schemas.microsoft.com/office/drawing/2014/main" id="{A2E073FB-4A8B-C24C-A41E-3E6355985DE4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436580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 err="1">
                <a:solidFill>
                  <a:srgbClr val="003366"/>
                </a:solidFill>
                <a:latin typeface="+mj-lt"/>
              </a:rPr>
              <a:t>Seperation</a:t>
            </a:r>
            <a:r>
              <a:rPr lang="en-US" sz="2400" dirty="0">
                <a:solidFill>
                  <a:srgbClr val="003366"/>
                </a:solidFill>
                <a:latin typeface="+mj-lt"/>
              </a:rPr>
              <a:t> of Anomalies</a:t>
            </a:r>
            <a:endParaRPr sz="2400" dirty="0">
              <a:solidFill>
                <a:srgbClr val="003366"/>
              </a:solidFill>
              <a:latin typeface="+mj-lt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9ABBF5-9528-6F4F-949D-9B74F0787456}"/>
              </a:ext>
            </a:extLst>
          </p:cNvPr>
          <p:cNvSpPr txBox="1"/>
          <p:nvPr/>
        </p:nvSpPr>
        <p:spPr>
          <a:xfrm>
            <a:off x="8172452" y="593407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2369A1-2743-DE4C-A7BC-D5DEFDF74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00" y="679276"/>
            <a:ext cx="3244240" cy="2423593"/>
          </a:xfrm>
          <a:prstGeom prst="rect">
            <a:avLst/>
          </a:prstGeom>
        </p:spPr>
      </p:pic>
      <p:pic>
        <p:nvPicPr>
          <p:cNvPr id="13" name="Picture 12" descr="A picture containing writing implement&#10;&#10;Description automatically generated">
            <a:extLst>
              <a:ext uri="{FF2B5EF4-FFF2-40B4-BE49-F238E27FC236}">
                <a16:creationId xmlns:a16="http://schemas.microsoft.com/office/drawing/2014/main" id="{2260CB11-313F-9D4C-AA0C-A1CFCC0E7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467" y="709293"/>
            <a:ext cx="3155800" cy="2351964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3F745-4368-E744-A6FE-440CC7DC4D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902" y="3429000"/>
            <a:ext cx="3244241" cy="2464376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F25D6-73A6-9745-8529-6CA8EF300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207" y="3429000"/>
            <a:ext cx="3135060" cy="2464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BC5F46-20C8-544D-9C6B-FBF8388B577C}"/>
              </a:ext>
            </a:extLst>
          </p:cNvPr>
          <p:cNvSpPr txBox="1"/>
          <p:nvPr/>
        </p:nvSpPr>
        <p:spPr>
          <a:xfrm>
            <a:off x="1212191" y="6049223"/>
            <a:ext cx="144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" panose="02040503050406030204" pitchFamily="18" charset="0"/>
              </a:rPr>
              <a:t>ALAD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A0F09-B6E6-594C-9C26-46F4EE123D40}"/>
              </a:ext>
            </a:extLst>
          </p:cNvPr>
          <p:cNvSpPr txBox="1"/>
          <p:nvPr/>
        </p:nvSpPr>
        <p:spPr>
          <a:xfrm>
            <a:off x="5700538" y="6049224"/>
            <a:ext cx="144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" panose="02040503050406030204" pitchFamily="18" charset="0"/>
              </a:rPr>
              <a:t>Proposed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79307-A897-B84B-9EDA-3FCA0D529405}"/>
              </a:ext>
            </a:extLst>
          </p:cNvPr>
          <p:cNvSpPr txBox="1"/>
          <p:nvPr/>
        </p:nvSpPr>
        <p:spPr>
          <a:xfrm>
            <a:off x="1304693" y="3122982"/>
            <a:ext cx="144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Cambria" panose="02040503050406030204" pitchFamily="18" charset="0"/>
              </a:rPr>
              <a:t>AnoGAN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A63F4-66C4-4145-B67E-CE74F2F0FF2C}"/>
              </a:ext>
            </a:extLst>
          </p:cNvPr>
          <p:cNvSpPr txBox="1"/>
          <p:nvPr/>
        </p:nvSpPr>
        <p:spPr>
          <a:xfrm>
            <a:off x="5710908" y="3147729"/>
            <a:ext cx="144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Cambria" panose="02040503050406030204" pitchFamily="18" charset="0"/>
              </a:rPr>
              <a:t>BiGAN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6CCB0F-A5BA-7A48-9B3E-288161D3A787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31</a:t>
            </a:r>
          </a:p>
        </p:txBody>
      </p:sp>
      <p:sp>
        <p:nvSpPr>
          <p:cNvPr id="21" name="Shape 46">
            <a:extLst>
              <a:ext uri="{FF2B5EF4-FFF2-40B4-BE49-F238E27FC236}">
                <a16:creationId xmlns:a16="http://schemas.microsoft.com/office/drawing/2014/main" id="{3296CFA9-FE02-7548-8E6E-4C9DFE838ECB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68279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Pixelwise Anomaly Detection Results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11" name="Picture 10" descr="A picture containing flying, kite, colorful, indoor&#10;&#10;Description automatically generated">
            <a:extLst>
              <a:ext uri="{FF2B5EF4-FFF2-40B4-BE49-F238E27FC236}">
                <a16:creationId xmlns:a16="http://schemas.microsoft.com/office/drawing/2014/main" id="{C32C7FE7-A009-214B-8BD2-8894CFBA3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698" y="3628415"/>
            <a:ext cx="4114800" cy="2739031"/>
          </a:xfrm>
          <a:prstGeom prst="rect">
            <a:avLst/>
          </a:prstGeom>
        </p:spPr>
      </p:pic>
      <p:pic>
        <p:nvPicPr>
          <p:cNvPr id="12" name="Picture 11" descr="A picture containing indoor, kite&#10;&#10;Description automatically generated">
            <a:extLst>
              <a:ext uri="{FF2B5EF4-FFF2-40B4-BE49-F238E27FC236}">
                <a16:creationId xmlns:a16="http://schemas.microsoft.com/office/drawing/2014/main" id="{748CBF74-C489-E242-9C59-2A79D10A1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154" y="3597992"/>
            <a:ext cx="4178298" cy="27812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DBF0BC-1141-9148-9FC2-A3C47C125453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32</a:t>
            </a:r>
          </a:p>
        </p:txBody>
      </p:sp>
      <p:sp>
        <p:nvSpPr>
          <p:cNvPr id="15" name="Shape 46">
            <a:extLst>
              <a:ext uri="{FF2B5EF4-FFF2-40B4-BE49-F238E27FC236}">
                <a16:creationId xmlns:a16="http://schemas.microsoft.com/office/drawing/2014/main" id="{C49B2A00-8626-B94B-A991-5E4978486393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A46B1-6BA0-5947-8706-A5693D5B87C2}"/>
              </a:ext>
            </a:extLst>
          </p:cNvPr>
          <p:cNvSpPr/>
          <p:nvPr/>
        </p:nvSpPr>
        <p:spPr>
          <a:xfrm>
            <a:off x="6240303" y="1412182"/>
            <a:ext cx="375138" cy="351692"/>
          </a:xfrm>
          <a:prstGeom prst="rect">
            <a:avLst/>
          </a:prstGeom>
          <a:solidFill>
            <a:srgbClr val="00F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4A311F-10DC-694C-B1D5-049A4BC892D5}"/>
              </a:ext>
            </a:extLst>
          </p:cNvPr>
          <p:cNvSpPr/>
          <p:nvPr/>
        </p:nvSpPr>
        <p:spPr>
          <a:xfrm>
            <a:off x="6240303" y="1884650"/>
            <a:ext cx="375138" cy="351692"/>
          </a:xfrm>
          <a:prstGeom prst="rect">
            <a:avLst/>
          </a:prstGeom>
          <a:solidFill>
            <a:srgbClr val="000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343F0B-D6EB-CB42-9DDF-35231BD63552}"/>
              </a:ext>
            </a:extLst>
          </p:cNvPr>
          <p:cNvSpPr/>
          <p:nvPr/>
        </p:nvSpPr>
        <p:spPr>
          <a:xfrm>
            <a:off x="6243929" y="2389629"/>
            <a:ext cx="375138" cy="351692"/>
          </a:xfrm>
          <a:prstGeom prst="rect">
            <a:avLst/>
          </a:prstGeom>
          <a:solidFill>
            <a:srgbClr val="EE00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F9BA-9269-2541-90F6-03871E7819A3}"/>
              </a:ext>
            </a:extLst>
          </p:cNvPr>
          <p:cNvSpPr txBox="1"/>
          <p:nvPr/>
        </p:nvSpPr>
        <p:spPr>
          <a:xfrm>
            <a:off x="6783700" y="142532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mbria" panose="02040503050406030204" pitchFamily="18" charset="0"/>
              </a:rPr>
              <a:t>True Positives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83CAE-A05A-A744-8D98-67841D8166C1}"/>
              </a:ext>
            </a:extLst>
          </p:cNvPr>
          <p:cNvSpPr txBox="1"/>
          <p:nvPr/>
        </p:nvSpPr>
        <p:spPr>
          <a:xfrm>
            <a:off x="6783700" y="188465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mbria" panose="02040503050406030204" pitchFamily="18" charset="0"/>
              </a:rPr>
              <a:t>False Negatives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3F1A46-DC9D-184C-967E-F5783DE39BB1}"/>
              </a:ext>
            </a:extLst>
          </p:cNvPr>
          <p:cNvSpPr txBox="1"/>
          <p:nvPr/>
        </p:nvSpPr>
        <p:spPr>
          <a:xfrm>
            <a:off x="6783700" y="234398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mbria" panose="02040503050406030204" pitchFamily="18" charset="0"/>
              </a:rPr>
              <a:t>False Positives</a:t>
            </a:r>
          </a:p>
        </p:txBody>
      </p:sp>
      <p:pic>
        <p:nvPicPr>
          <p:cNvPr id="25" name="Picture 24" descr="A picture containing kite, flying, colorful&#10;&#10;Description automatically generated">
            <a:extLst>
              <a:ext uri="{FF2B5EF4-FFF2-40B4-BE49-F238E27FC236}">
                <a16:creationId xmlns:a16="http://schemas.microsoft.com/office/drawing/2014/main" id="{EB6C0C3D-CAC2-AB4F-BC19-6667E064C6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62" y="810289"/>
            <a:ext cx="4096236" cy="27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48844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Conclusions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2" y="892098"/>
            <a:ext cx="8184995" cy="51998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In conclusion,</a:t>
            </a:r>
          </a:p>
          <a:p>
            <a:pPr algn="just">
              <a:buNone/>
            </a:pPr>
            <a:endParaRPr lang="en-US" sz="2400" dirty="0">
              <a:solidFill>
                <a:srgbClr val="003366"/>
              </a:solidFill>
              <a:latin typeface="Cambria" panose="02040503050406030204" pitchFamily="18" charset="0"/>
            </a:endParaRPr>
          </a:p>
          <a:p>
            <a:pPr marL="342900" indent="-342900" algn="just"/>
            <a:r>
              <a:rPr lang="en-US" sz="2000" b="1" dirty="0">
                <a:solidFill>
                  <a:srgbClr val="003366"/>
                </a:solidFill>
                <a:latin typeface="Cambria" panose="02040503050406030204" pitchFamily="18" charset="0"/>
              </a:rPr>
              <a:t>We propose a model to address the anomaly detection problem in nanofibrous material production</a:t>
            </a:r>
          </a:p>
          <a:p>
            <a:pPr algn="just">
              <a:buNone/>
            </a:pPr>
            <a:endParaRPr lang="en-US" sz="2000" b="1" dirty="0">
              <a:solidFill>
                <a:srgbClr val="003366"/>
              </a:solidFill>
              <a:latin typeface="Cambria" panose="02040503050406030204" pitchFamily="18" charset="0"/>
            </a:endParaRPr>
          </a:p>
          <a:p>
            <a:pPr marL="342900" indent="-342900" algn="just"/>
            <a:r>
              <a:rPr lang="en-US" sz="2000" b="1" dirty="0">
                <a:solidFill>
                  <a:srgbClr val="003366"/>
                </a:solidFill>
                <a:latin typeface="Cambria" panose="02040503050406030204" pitchFamily="18" charset="0"/>
              </a:rPr>
              <a:t> GAN based anomaly detection shows a promise </a:t>
            </a:r>
          </a:p>
          <a:p>
            <a:pPr marL="342900" indent="-342900" algn="just"/>
            <a:endParaRPr lang="en-US" sz="2000" b="1" dirty="0">
              <a:solidFill>
                <a:srgbClr val="003366"/>
              </a:solidFill>
              <a:latin typeface="Cambria" panose="02040503050406030204" pitchFamily="18" charset="0"/>
            </a:endParaRPr>
          </a:p>
          <a:p>
            <a:pPr marL="342900" indent="-342900" algn="just"/>
            <a:r>
              <a:rPr lang="en-US" sz="2000" b="1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quality is the key</a:t>
            </a:r>
          </a:p>
          <a:p>
            <a:pPr marL="342900" indent="-342900" algn="just"/>
            <a:endParaRPr lang="en-US" sz="2000" b="1" dirty="0">
              <a:solidFill>
                <a:srgbClr val="003366"/>
              </a:solidFill>
              <a:latin typeface="Cambria" panose="02040503050406030204" pitchFamily="18" charset="0"/>
            </a:endParaRPr>
          </a:p>
          <a:p>
            <a:pPr marL="342900" indent="-342900" algn="just"/>
            <a:r>
              <a:rPr lang="en-US" sz="2000" b="1" dirty="0">
                <a:solidFill>
                  <a:srgbClr val="003366"/>
                </a:solidFill>
                <a:latin typeface="Cambria" panose="02040503050406030204" pitchFamily="18" charset="0"/>
              </a:rPr>
              <a:t>Improving feature learning and reconstruction quality for future work</a:t>
            </a:r>
          </a:p>
          <a:p>
            <a:pPr marL="342900" indent="-342900" algn="just"/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4CDC31-9B33-A742-B513-4E4DCC0091BA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33</a:t>
            </a:r>
          </a:p>
        </p:txBody>
      </p:sp>
      <p:sp>
        <p:nvSpPr>
          <p:cNvPr id="12" name="Shape 46">
            <a:extLst>
              <a:ext uri="{FF2B5EF4-FFF2-40B4-BE49-F238E27FC236}">
                <a16:creationId xmlns:a16="http://schemas.microsoft.com/office/drawing/2014/main" id="{3CCE3913-89B4-DC4D-BE31-DD09851AC803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52630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Problem focus of This Thesis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2F2509-E48D-E04B-BC34-334357DD3DD9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067A4-CABC-3648-8814-8AC9FF8EC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67" y="843897"/>
            <a:ext cx="7857048" cy="5170205"/>
          </a:xfrm>
          <a:prstGeom prst="rect">
            <a:avLst/>
          </a:prstGeom>
        </p:spPr>
      </p:pic>
      <p:sp>
        <p:nvSpPr>
          <p:cNvPr id="14" name="Shape 46">
            <a:extLst>
              <a:ext uri="{FF2B5EF4-FFF2-40B4-BE49-F238E27FC236}">
                <a16:creationId xmlns:a16="http://schemas.microsoft.com/office/drawing/2014/main" id="{86623181-A7B5-C44F-A726-18EF06644AD3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D3B3A-FD5E-AC41-B567-A2F834B1C28F}"/>
              </a:ext>
            </a:extLst>
          </p:cNvPr>
          <p:cNvSpPr txBox="1"/>
          <p:nvPr/>
        </p:nvSpPr>
        <p:spPr>
          <a:xfrm>
            <a:off x="547350" y="6006966"/>
            <a:ext cx="417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265"/>
                </a:solidFill>
                <a:latin typeface="Cambria" panose="02040503050406030204" pitchFamily="18" charset="0"/>
              </a:rPr>
              <a:t>Location Detection of Anomalies</a:t>
            </a:r>
          </a:p>
        </p:txBody>
      </p:sp>
    </p:spTree>
    <p:extLst>
      <p:ext uri="{BB962C8B-B14F-4D97-AF65-F5344CB8AC3E}">
        <p14:creationId xmlns:p14="http://schemas.microsoft.com/office/powerpoint/2010/main" val="354821572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5708459"/>
            <a:ext cx="8229600" cy="71105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003366"/>
                </a:solidFill>
                <a:latin typeface="Cambria" panose="02040503050406030204" pitchFamily="18" charset="0"/>
              </a:rPr>
              <a:t>Thank you for your attention,</a:t>
            </a:r>
          </a:p>
          <a:p>
            <a:pPr algn="ctr">
              <a:buNone/>
            </a:pPr>
            <a:r>
              <a:rPr lang="en-US" sz="2000" dirty="0">
                <a:solidFill>
                  <a:srgbClr val="003366"/>
                </a:solidFill>
                <a:latin typeface="Cambria" panose="02040503050406030204" pitchFamily="18" charset="0"/>
              </a:rPr>
              <a:t>Questions ?</a:t>
            </a:r>
            <a:endParaRPr sz="20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2A096C-9CAB-B443-AE26-7312D11C7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466" y="6497051"/>
            <a:ext cx="4178300" cy="431800"/>
          </a:xfrm>
          <a:prstGeom prst="rect">
            <a:avLst/>
          </a:prstGeom>
        </p:spPr>
      </p:pic>
      <p:pic>
        <p:nvPicPr>
          <p:cNvPr id="14" name="Picture 13" descr="A picture containing flying, kite, colorful, indoor&#10;&#10;Description automatically generated">
            <a:extLst>
              <a:ext uri="{FF2B5EF4-FFF2-40B4-BE49-F238E27FC236}">
                <a16:creationId xmlns:a16="http://schemas.microsoft.com/office/drawing/2014/main" id="{302B395C-25FC-9547-9825-6AE49EB7D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47" y="825920"/>
            <a:ext cx="7187869" cy="47846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75E27D-9CBC-5641-94E7-E25632A4FABC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34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3054371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Problem focus of This Thesis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2B7E41D-791E-E446-8349-17F6851F9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900" y="980326"/>
            <a:ext cx="9144000" cy="4897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98FF47-0260-EC43-93B2-1ABC53711E30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4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0BCE22A4-5E97-9845-BE60-3266175D696D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D9D2E8-5E9F-7C47-BF2C-9997B021EB7C}"/>
              </a:ext>
            </a:extLst>
          </p:cNvPr>
          <p:cNvSpPr txBox="1"/>
          <p:nvPr/>
        </p:nvSpPr>
        <p:spPr>
          <a:xfrm>
            <a:off x="2227385" y="3786554"/>
            <a:ext cx="126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Normal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B0A1-53E7-624C-BA65-1C025B2DE32E}"/>
              </a:ext>
            </a:extLst>
          </p:cNvPr>
          <p:cNvSpPr txBox="1"/>
          <p:nvPr/>
        </p:nvSpPr>
        <p:spPr>
          <a:xfrm>
            <a:off x="6564923" y="3429000"/>
            <a:ext cx="1778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Image Patches</a:t>
            </a:r>
          </a:p>
        </p:txBody>
      </p:sp>
    </p:spTree>
    <p:extLst>
      <p:ext uri="{BB962C8B-B14F-4D97-AF65-F5344CB8AC3E}">
        <p14:creationId xmlns:p14="http://schemas.microsoft.com/office/powerpoint/2010/main" val="2184566324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Reconstruction Based Anomaly Detection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47755" y="3428998"/>
            <a:ext cx="8139450" cy="12710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000">
                <a:solidFill>
                  <a:srgbClr val="003366"/>
                </a:solidFill>
                <a:latin typeface="Cambria" panose="02040503050406030204" pitchFamily="18" charset="0"/>
              </a:rPr>
              <a:t>Mapping from image space to latent dimension space</a:t>
            </a:r>
          </a:p>
          <a:p>
            <a:pPr marL="342900" indent="-342900" algn="just"/>
            <a:r>
              <a:rPr lang="en-US" sz="2000">
                <a:solidFill>
                  <a:srgbClr val="003366"/>
                </a:solidFill>
                <a:latin typeface="Cambria" panose="02040503050406030204" pitchFamily="18" charset="0"/>
              </a:rPr>
              <a:t>Reconstruction from latent representation</a:t>
            </a:r>
          </a:p>
          <a:p>
            <a:pPr marL="342900" indent="-342900" algn="just"/>
            <a:r>
              <a:rPr lang="en-US" sz="2000">
                <a:solidFill>
                  <a:srgbClr val="003366"/>
                </a:solidFill>
                <a:latin typeface="Cambria" panose="02040503050406030204" pitchFamily="18" charset="0"/>
              </a:rPr>
              <a:t>Computing score from the information loss</a:t>
            </a:r>
          </a:p>
          <a:p>
            <a:pPr marL="342900" indent="-342900" algn="just"/>
            <a:endParaRPr sz="20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B9342-EC06-DB49-B0DD-FA5396E50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5098"/>
            <a:ext cx="9144000" cy="5527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333BD9-5328-304A-BD7C-CC54E6E5AAE9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5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ECED3A0F-7C6F-C346-B51C-7886A275EFD1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034158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Reconstruction Based Anomaly Detection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56BB1D-38DC-1D45-8AE5-D386A54BACCE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6</a:t>
            </a:r>
          </a:p>
        </p:txBody>
      </p:sp>
      <p:sp>
        <p:nvSpPr>
          <p:cNvPr id="13" name="Shape 46">
            <a:extLst>
              <a:ext uri="{FF2B5EF4-FFF2-40B4-BE49-F238E27FC236}">
                <a16:creationId xmlns:a16="http://schemas.microsoft.com/office/drawing/2014/main" id="{EE58E46C-7F64-1E4F-B81E-2EE04C922874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A5080E-751E-AB4B-8F83-8FFCE18FD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615763"/>
            <a:ext cx="9144000" cy="58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4833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600" dirty="0">
                <a:solidFill>
                  <a:srgbClr val="003366"/>
                </a:solidFill>
                <a:latin typeface="Cambria" panose="02040503050406030204" pitchFamily="18" charset="0"/>
              </a:rPr>
              <a:t>Generative Adversarial Networks and Anomaly Detection </a:t>
            </a:r>
            <a:endParaRPr sz="36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A80EC2D-8091-5145-B432-B3C190DE12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98531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What is Generative Adversarial Network</a:t>
            </a:r>
            <a:r>
              <a:rPr lang="en-US" sz="2400" baseline="30000" dirty="0">
                <a:solidFill>
                  <a:srgbClr val="003366"/>
                </a:solidFill>
                <a:latin typeface="Cambria" panose="02040503050406030204" pitchFamily="18" charset="0"/>
              </a:rPr>
              <a:t>*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 ?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87297" y="5297782"/>
            <a:ext cx="8577072" cy="92968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Network pair trained </a:t>
            </a: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adversarially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using a mini max game</a:t>
            </a: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Generator learns the generate data similar to target data’s distribution</a:t>
            </a: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Mapping from latent dimension to higher dimension is learned</a:t>
            </a:r>
          </a:p>
          <a:p>
            <a:pPr marL="342900" indent="-342900" algn="just"/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3513A66-782E-194E-95CB-8CA59E25D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11" y="907265"/>
            <a:ext cx="8690538" cy="447461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D506085-848E-1F45-931A-4CBE95851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6167" y="827322"/>
            <a:ext cx="9144000" cy="45545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21FCD7-3A1B-9042-844D-5256A3309D41}"/>
              </a:ext>
            </a:extLst>
          </p:cNvPr>
          <p:cNvSpPr txBox="1"/>
          <p:nvPr/>
        </p:nvSpPr>
        <p:spPr>
          <a:xfrm>
            <a:off x="11725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5882F-CDD8-224D-B8FE-0B59BC12F2E9}"/>
              </a:ext>
            </a:extLst>
          </p:cNvPr>
          <p:cNvSpPr txBox="1"/>
          <p:nvPr/>
        </p:nvSpPr>
        <p:spPr>
          <a:xfrm>
            <a:off x="34790" y="6349710"/>
            <a:ext cx="89653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b="1" dirty="0"/>
              <a:t>*</a:t>
            </a:r>
            <a:r>
              <a:rPr lang="tr-TR" sz="800" dirty="0"/>
              <a:t> </a:t>
            </a:r>
            <a:r>
              <a:rPr lang="tr-TR" sz="800" dirty="0" err="1"/>
              <a:t>Ian</a:t>
            </a:r>
            <a:r>
              <a:rPr lang="tr-TR" sz="800" dirty="0"/>
              <a:t> J. </a:t>
            </a:r>
            <a:r>
              <a:rPr lang="tr-TR" sz="800" dirty="0" err="1"/>
              <a:t>Goodfellow</a:t>
            </a:r>
            <a:r>
              <a:rPr lang="tr-TR" sz="800" dirty="0"/>
              <a:t> et al. “</a:t>
            </a:r>
            <a:r>
              <a:rPr lang="tr-TR" sz="800" dirty="0" err="1"/>
              <a:t>Generative</a:t>
            </a:r>
            <a:r>
              <a:rPr lang="tr-TR" sz="800" dirty="0"/>
              <a:t> </a:t>
            </a:r>
            <a:r>
              <a:rPr lang="tr-TR" sz="800" dirty="0" err="1"/>
              <a:t>Adversarial</a:t>
            </a:r>
            <a:r>
              <a:rPr lang="tr-TR" sz="800" dirty="0"/>
              <a:t> </a:t>
            </a:r>
            <a:r>
              <a:rPr lang="tr-TR" sz="800" dirty="0" err="1"/>
              <a:t>Nets</a:t>
            </a:r>
            <a:r>
              <a:rPr lang="tr-TR" sz="800" dirty="0"/>
              <a:t> NIPS’14. Montreal, </a:t>
            </a:r>
            <a:r>
              <a:rPr lang="tr-TR" sz="800" dirty="0" err="1"/>
              <a:t>Canada</a:t>
            </a:r>
            <a:r>
              <a:rPr lang="tr-TR" sz="800" dirty="0"/>
              <a:t>: MIT </a:t>
            </a:r>
            <a:r>
              <a:rPr lang="tr-TR" sz="800" dirty="0" err="1"/>
              <a:t>Press</a:t>
            </a:r>
            <a:r>
              <a:rPr lang="tr-TR" sz="800" dirty="0"/>
              <a:t>, 2014</a:t>
            </a:r>
            <a:endParaRPr lang="en-GB" sz="800" dirty="0"/>
          </a:p>
        </p:txBody>
      </p:sp>
      <p:sp>
        <p:nvSpPr>
          <p:cNvPr id="15" name="Shape 46">
            <a:extLst>
              <a:ext uri="{FF2B5EF4-FFF2-40B4-BE49-F238E27FC236}">
                <a16:creationId xmlns:a16="http://schemas.microsoft.com/office/drawing/2014/main" id="{528A579C-D432-674A-9F9F-90C091EFF65B}"/>
              </a:ext>
            </a:extLst>
          </p:cNvPr>
          <p:cNvSpPr txBox="1">
            <a:spLocks/>
          </p:cNvSpPr>
          <p:nvPr/>
        </p:nvSpPr>
        <p:spPr>
          <a:xfrm>
            <a:off x="855785" y="6531002"/>
            <a:ext cx="4177041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en-US" sz="1200">
                <a:solidFill>
                  <a:srgbClr val="003366"/>
                </a:solidFill>
                <a:latin typeface="Cambria" panose="02040503050406030204" pitchFamily="18" charset="0"/>
              </a:rPr>
              <a:t>Master of Science thesis -  Şemsi Yiğit Özgümüş</a:t>
            </a:r>
            <a:endParaRPr lang="en-US" sz="12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51210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16241</TotalTime>
  <Words>2824</Words>
  <Application>Microsoft Macintosh PowerPoint</Application>
  <PresentationFormat>On-screen Show (4:3)</PresentationFormat>
  <Paragraphs>358</Paragraphs>
  <Slides>40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Cambria</vt:lpstr>
      <vt:lpstr>Courier New</vt:lpstr>
      <vt:lpstr>Wingdings</vt:lpstr>
      <vt:lpstr>Custom Theme</vt:lpstr>
      <vt:lpstr>Adversarially Learned Anomaly Detection using Generative Adversarial Networks</vt:lpstr>
      <vt:lpstr>What is Anomaly Detection ?</vt:lpstr>
      <vt:lpstr>Problem focus of This Thesis</vt:lpstr>
      <vt:lpstr>Problem focus of This Thesis</vt:lpstr>
      <vt:lpstr>Problem focus of This Thesis</vt:lpstr>
      <vt:lpstr>Reconstruction Based Anomaly Detection</vt:lpstr>
      <vt:lpstr>Reconstruction Based Anomaly Detection</vt:lpstr>
      <vt:lpstr>Generative Adversarial Networks and Anomaly Detection </vt:lpstr>
      <vt:lpstr>What is Generative Adversarial Network* ?</vt:lpstr>
      <vt:lpstr>What is Generative Adversarial Network ?</vt:lpstr>
      <vt:lpstr>What is Generative Adversarial Network ?</vt:lpstr>
      <vt:lpstr>What is Generative Adversarial Network ?</vt:lpstr>
      <vt:lpstr>Motivation Behind Using GAN for Anomaly Detection</vt:lpstr>
      <vt:lpstr>Motivation Behind Using GAN for Anomaly Detection</vt:lpstr>
      <vt:lpstr>Motivation Behind Using GAN for Anomaly Detection</vt:lpstr>
      <vt:lpstr>GAN Based Anomaly Detection Models</vt:lpstr>
      <vt:lpstr>GAN Based Anomaly Detection Models</vt:lpstr>
      <vt:lpstr>GAN Based Anomaly Detection Models</vt:lpstr>
      <vt:lpstr>GAN Based Anomaly Detection Models</vt:lpstr>
      <vt:lpstr>Proposed Model (SENCEBGAN)</vt:lpstr>
      <vt:lpstr>Proposed Model</vt:lpstr>
      <vt:lpstr>Proposed Model</vt:lpstr>
      <vt:lpstr>Proposed Model</vt:lpstr>
      <vt:lpstr>Proposed Model</vt:lpstr>
      <vt:lpstr>Energy Based Generative Adversarial Network*</vt:lpstr>
      <vt:lpstr>Adversarial Training of EBGAN</vt:lpstr>
      <vt:lpstr>Training of the Model – Stage 1</vt:lpstr>
      <vt:lpstr>Training of the Model – Stage 2</vt:lpstr>
      <vt:lpstr>Training of the Model – Stage 3</vt:lpstr>
      <vt:lpstr>Anomaly Detection of Proposed Model ( SENCEBGAN)</vt:lpstr>
      <vt:lpstr>Experiments &amp; Results</vt:lpstr>
      <vt:lpstr>Generator Image Generation Comparison</vt:lpstr>
      <vt:lpstr>Generator Image Generation Comparison</vt:lpstr>
      <vt:lpstr>Reconstruction Quality Comparison</vt:lpstr>
      <vt:lpstr>Reconstruction Quality Comparison</vt:lpstr>
      <vt:lpstr>Performance Comparison</vt:lpstr>
      <vt:lpstr>Seperation of Anomalies</vt:lpstr>
      <vt:lpstr>Pixelwise Anomaly Detection Results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Yiğit Özgümüş</cp:lastModifiedBy>
  <cp:revision>227</cp:revision>
  <cp:lastPrinted>2019-07-22T21:44:14Z</cp:lastPrinted>
  <dcterms:modified xsi:type="dcterms:W3CDTF">2019-07-24T19:36:40Z</dcterms:modified>
</cp:coreProperties>
</file>